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Year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omments/comment1.xml" ContentType="application/vnd.openxmlformats-officedocument.presentationml.comment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6"/>
  </p:notesMasterIdLst>
  <p:sldIdLst>
    <p:sldId id="278" r:id="rId2"/>
    <p:sldId id="300" r:id="rId3"/>
    <p:sldId id="279" r:id="rId4"/>
    <p:sldId id="298" r:id="rId5"/>
    <p:sldId id="299" r:id="rId6"/>
    <p:sldId id="296" r:id="rId7"/>
    <p:sldId id="280" r:id="rId8"/>
    <p:sldId id="281" r:id="rId9"/>
    <p:sldId id="294" r:id="rId10"/>
    <p:sldId id="297" r:id="rId11"/>
    <p:sldId id="283" r:id="rId12"/>
    <p:sldId id="290" r:id="rId13"/>
    <p:sldId id="292" r:id="rId14"/>
    <p:sldId id="293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BF8B6D-ED20-42E8-A2E3-BE07710B495E}">
          <p14:sldIdLst>
            <p14:sldId id="278"/>
            <p14:sldId id="300"/>
            <p14:sldId id="279"/>
            <p14:sldId id="298"/>
            <p14:sldId id="299"/>
            <p14:sldId id="296"/>
            <p14:sldId id="280"/>
            <p14:sldId id="281"/>
            <p14:sldId id="294"/>
          </p14:sldIdLst>
        </p14:section>
        <p14:section name="Untitled Section" id="{6A3EE5C1-9836-4A44-AC62-8882E4E3CD32}">
          <p14:sldIdLst>
            <p14:sldId id="297"/>
            <p14:sldId id="283"/>
            <p14:sldId id="290"/>
            <p14:sldId id="292"/>
            <p14:sldId id="293"/>
          </p14:sldIdLst>
        </p14:section>
        <p14:section name="Untitled Section" id="{591B8645-9E55-45AB-BB6D-45083B5F44B1}">
          <p14:sldIdLst/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Bellizzi" initials="DB" lastIdx="1" clrIdx="0">
    <p:extLst>
      <p:ext uri="{19B8F6BF-5375-455C-9EA6-DF929625EA0E}">
        <p15:presenceInfo xmlns:p15="http://schemas.microsoft.com/office/powerpoint/2012/main" userId="5b4d6557165aae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B7D"/>
    <a:srgbClr val="FDFBF6"/>
    <a:srgbClr val="44C305"/>
    <a:srgbClr val="6DF927"/>
    <a:srgbClr val="202C8F"/>
    <a:srgbClr val="65F52B"/>
    <a:srgbClr val="AAC4E9"/>
    <a:srgbClr val="F5CDCE"/>
    <a:srgbClr val="DF8C8C"/>
    <a:srgbClr val="D4D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09" autoAdjust="0"/>
  </p:normalViewPr>
  <p:slideViewPr>
    <p:cSldViewPr snapToGrid="0" snapToObjects="1">
      <p:cViewPr varScale="1">
        <p:scale>
          <a:sx n="85" d="100"/>
          <a:sy n="85" d="100"/>
        </p:scale>
        <p:origin x="138" y="8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3T13:10:41.755" idx="1">
    <p:pos x="8327" y="242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03:30.487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0,'0'7,"0"8,6 2,17-1,3 2,5-1,3-4,3-3,2-5,1-2,1 5,-8 7,-1 2,6-2,4-4,-5-4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4:00.646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08.999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37.660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39.409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0.569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2.223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30657 609,'-1'9,"-1"-1,0 1,0-1,-1 1,0-1,-1 0,0 0,0-1,0 1,-1-1,0 0,-1 0,0 0,0-1,0 0,-1 0,1 0,-1-1,-1 0,1-1,-1 0,0 0,0 0,0-1,0 0,-16 3,-259 54,228-52,-175 8,0-11,0-9,0-10,1-11,-273-64,163 33,-857-240,819 185,-578-95,524 166,-1 18,0 19,-821 102,-1298 366,1638-276,-8551 1398,7770-1435,-2783-108,2663-75,625 24,202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2.655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3.040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3.510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0,'6'0,"3"0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4.357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0,'7'0,"8"0,3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4.055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5:24.758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6.220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6.558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6.920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1,'-7'0,"-2"0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7.274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7.643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3:58.121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1479 1,'-6'-1,"-85"1,-127 16,173-10,-22 3,-108 30,-379 159,279-94,228-87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7T14:14:00.276"/>
    </inkml:context>
    <inkml:brush xml:id="br0">
      <inkml:brushProperty name="width" value="0.3" units="cm"/>
      <inkml:brushProperty name="height" value="0.6" units="cm"/>
      <inkml:brushProperty name="color" value="#FEFDD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BB21FC4-2D83-F3E0-2197-E81E6876CE7A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C1A5C46-1C97-AD9A-72D9-E75FD2EEFDC7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892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94848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188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0617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1321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988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944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0314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8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6793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F97615-20C9-1FDD-7A61-8DF36CCB1B04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1537-79C9-A7D4-0226-2ECDEF7B4FF5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6E8855-724C-2A0D-3034-6FCAF59E8DB5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C5FB8C-0B73-3905-1799-7CCB0DA9A2D6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FDED66-FE02-AA31-6CE6-F6068242B40D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ACF89C-557F-BAC8-B32A-AC9D6BD42A2A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532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4C432C8B-9D35-44FD-6B1A-358BE975AC89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5B598727-34F5-91DC-E5F3-98DAAEB10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E0F9CC26-B0E7-E179-2253-B25184D78A6C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205E942D-F6A2-2D23-0F44-82B94ADAED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3DC5A7-EE07-9825-ACF3-9192F95D54A6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F01C4B-F64B-C7C5-2366-B2261BE02288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D6AA40-DD03-3917-3D71-7A5BB223341F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3B472E-0278-36C9-4F10-B945D81332E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C007CF-2231-642B-320E-E8C895C90F90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9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0284CB0-6D7C-EE73-8898-F60D8B74AAE4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669" r:id="rId20"/>
    <p:sldLayoutId id="2147483673" r:id="rId21"/>
    <p:sldLayoutId id="2147483655" r:id="rId22"/>
    <p:sldLayoutId id="2147483654" r:id="rId2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vincenzogalasso.eu/bandiera-italiana-disposizioni-dellufficio-del-cerimoniale-di-stato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comments" Target="../comments/comment1.xml"/><Relationship Id="rId3" Type="http://schemas.openxmlformats.org/officeDocument/2006/relationships/image" Target="../media/image23.png"/><Relationship Id="rId34" Type="http://schemas.openxmlformats.org/officeDocument/2006/relationships/customXml" Target="../ink/ink7.xml"/><Relationship Id="rId33" Type="http://schemas.openxmlformats.org/officeDocument/2006/relationships/customXml" Target="../ink/ink6.xml"/><Relationship Id="rId38" Type="http://schemas.openxmlformats.org/officeDocument/2006/relationships/customXml" Target="../ink/ink10.xml"/><Relationship Id="rId2" Type="http://schemas.openxmlformats.org/officeDocument/2006/relationships/customXml" Target="../ink/ink1.xml"/><Relationship Id="rId29" Type="http://schemas.openxmlformats.org/officeDocument/2006/relationships/customXml" Target="../ink/ink3.xml"/><Relationship Id="rId1" Type="http://schemas.openxmlformats.org/officeDocument/2006/relationships/slideLayout" Target="../slideLayouts/slideLayout18.xml"/><Relationship Id="rId32" Type="http://schemas.openxmlformats.org/officeDocument/2006/relationships/image" Target="../media/image30.png"/><Relationship Id="rId37" Type="http://schemas.openxmlformats.org/officeDocument/2006/relationships/customXml" Target="../ink/ink9.xml"/><Relationship Id="rId28" Type="http://schemas.openxmlformats.org/officeDocument/2006/relationships/image" Target="../media/image29.png"/><Relationship Id="rId36" Type="http://schemas.openxmlformats.org/officeDocument/2006/relationships/image" Target="../media/image31.png"/><Relationship Id="rId31" Type="http://schemas.openxmlformats.org/officeDocument/2006/relationships/customXml" Target="../ink/ink5.xml"/><Relationship Id="rId4" Type="http://schemas.openxmlformats.org/officeDocument/2006/relationships/customXml" Target="../ink/ink2.xml"/><Relationship Id="rId30" Type="http://schemas.openxmlformats.org/officeDocument/2006/relationships/customXml" Target="../ink/ink4.xml"/><Relationship Id="rId35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9.xml"/><Relationship Id="rId3" Type="http://schemas.openxmlformats.org/officeDocument/2006/relationships/image" Target="../media/image29.png"/><Relationship Id="rId7" Type="http://schemas.openxmlformats.org/officeDocument/2006/relationships/customXml" Target="../ink/ink15.xml"/><Relationship Id="rId12" Type="http://schemas.openxmlformats.org/officeDocument/2006/relationships/image" Target="../media/image30.png"/><Relationship Id="rId17" Type="http://schemas.openxmlformats.org/officeDocument/2006/relationships/hyperlink" Target="https://pubs.rsc.org/en/Content/ArticleLanding/RA/2018/C8RA07310D" TargetMode="External"/><Relationship Id="rId2" Type="http://schemas.openxmlformats.org/officeDocument/2006/relationships/customXml" Target="../ink/ink11.xml"/><Relationship Id="rId16" Type="http://schemas.openxmlformats.org/officeDocument/2006/relationships/image" Target="../media/image23.Year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4.xml"/><Relationship Id="rId11" Type="http://schemas.openxmlformats.org/officeDocument/2006/relationships/customXml" Target="../ink/ink18.xml"/><Relationship Id="rId5" Type="http://schemas.openxmlformats.org/officeDocument/2006/relationships/customXml" Target="../ink/ink13.xml"/><Relationship Id="rId15" Type="http://schemas.openxmlformats.org/officeDocument/2006/relationships/customXml" Target="../ink/ink20.xml"/><Relationship Id="rId10" Type="http://schemas.openxmlformats.org/officeDocument/2006/relationships/customXml" Target="../ink/ink17.xml"/><Relationship Id="rId4" Type="http://schemas.openxmlformats.org/officeDocument/2006/relationships/customXml" Target="../ink/ink12.xml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livescience.com/35529-mediterranean-diet-reduces-metabolic-risks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ublic-domain-image.com/full-image/travel-public-domain-images-pictures/view-of-vesuvius-over-the-ruins-of-pompeii.jpg-free-stock-photo.html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www.flickr.com/photos/carolemage/1484317335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rp.org/journal/PaperInformation.aspx?PaperID=93347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8ACEF24-36B2-A703-458A-F0A5DA4EE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6" y="358689"/>
            <a:ext cx="2236469" cy="1066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DE821C-C403-2E0A-3093-ED957B4BCBD7}"/>
              </a:ext>
            </a:extLst>
          </p:cNvPr>
          <p:cNvSpPr txBox="1"/>
          <p:nvPr/>
        </p:nvSpPr>
        <p:spPr>
          <a:xfrm>
            <a:off x="162617" y="1749124"/>
            <a:ext cx="1131818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Erasmus+ KA210 project</a:t>
            </a:r>
          </a:p>
          <a:p>
            <a:pPr algn="ctr"/>
            <a:endParaRPr lang="en-GB" sz="2800" b="1" dirty="0"/>
          </a:p>
          <a:p>
            <a:pPr algn="ctr"/>
            <a:r>
              <a:rPr lang="en-GB" sz="3600" b="1" dirty="0"/>
              <a:t>NO.MO.PR.HE -“NOTHING IS MORE PRECIOUS THAN HEALTH” </a:t>
            </a:r>
          </a:p>
          <a:p>
            <a:pPr algn="ctr"/>
            <a:endParaRPr lang="en-GB" sz="3600" b="1" dirty="0"/>
          </a:p>
          <a:p>
            <a:pPr algn="ctr"/>
            <a:r>
              <a:rPr lang="en-GB" sz="2000" b="1" dirty="0"/>
              <a:t>Project Reference 2021-1-LT01-KA210-SCH-000031353</a:t>
            </a:r>
          </a:p>
          <a:p>
            <a:endParaRPr lang="en-GB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8FDAAA-B45A-3F41-073E-10C7A02C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74" y="310867"/>
            <a:ext cx="1834511" cy="14382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377928-D8AD-3AFB-0377-4099BC34F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438" y="310867"/>
            <a:ext cx="1524132" cy="12497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02E0ED-96C5-694D-1185-847F1077A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60494" y="665391"/>
            <a:ext cx="1140285" cy="76019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D1C92D-7ACB-90AF-8506-3460FD9243CD}"/>
              </a:ext>
            </a:extLst>
          </p:cNvPr>
          <p:cNvSpPr txBox="1"/>
          <p:nvPr/>
        </p:nvSpPr>
        <p:spPr>
          <a:xfrm>
            <a:off x="2126948" y="6064776"/>
            <a:ext cx="6276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Polo Tecnico “Fermi-Gadda” Naples, Italy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D55B7-776A-FAAD-97AC-120ACBA8500D}"/>
              </a:ext>
            </a:extLst>
          </p:cNvPr>
          <p:cNvSpPr txBox="1"/>
          <p:nvPr/>
        </p:nvSpPr>
        <p:spPr>
          <a:xfrm>
            <a:off x="2320455" y="5048159"/>
            <a:ext cx="6657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“Healthy Nutrition”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3EEC66-E0A0-1A68-1BE5-D32AEE952CF7}"/>
                  </a:ext>
                </a:extLst>
              </p14:cNvPr>
              <p14:cNvContentPartPr/>
              <p14:nvPr/>
            </p14:nvContentPartPr>
            <p14:xfrm>
              <a:off x="213952" y="3957615"/>
              <a:ext cx="165960" cy="7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3EEC66-E0A0-1A68-1BE5-D32AEE952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35" y="3849615"/>
                <a:ext cx="273834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976EDE-E157-C79D-9E88-4DEA2C141B48}"/>
                  </a:ext>
                </a:extLst>
              </p14:cNvPr>
              <p14:cNvContentPartPr/>
              <p14:nvPr/>
            </p14:nvContentPartPr>
            <p14:xfrm>
              <a:off x="1728112" y="270855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976EDE-E157-C79D-9E88-4DEA2C141B4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74472" y="1628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84C03-AF58-1262-027A-416B39A69B6C}"/>
                  </a:ext>
                </a:extLst>
              </p14:cNvPr>
              <p14:cNvContentPartPr/>
              <p14:nvPr/>
            </p14:nvContentPartPr>
            <p14:xfrm>
              <a:off x="1985872" y="35653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84C03-AF58-1262-027A-416B39A69B6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31872" y="2488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A6E30D-BB1F-A2D1-1CC9-24E2E6DE21B5}"/>
                  </a:ext>
                </a:extLst>
              </p14:cNvPr>
              <p14:cNvContentPartPr/>
              <p14:nvPr/>
            </p14:nvContentPartPr>
            <p14:xfrm>
              <a:off x="1985872" y="35653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A6E30D-BB1F-A2D1-1CC9-24E2E6DE21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31872" y="2488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BE696AC-E94D-D1DF-7AFC-C0A47752A079}"/>
                  </a:ext>
                </a:extLst>
              </p14:cNvPr>
              <p14:cNvContentPartPr/>
              <p14:nvPr/>
            </p14:nvContentPartPr>
            <p14:xfrm>
              <a:off x="1980112" y="356535"/>
              <a:ext cx="612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BE696AC-E94D-D1DF-7AFC-C0A47752A0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26112" y="248895"/>
                <a:ext cx="11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00EEBB-1452-6B64-9EE6-A825C8AD78F3}"/>
                  </a:ext>
                </a:extLst>
              </p14:cNvPr>
              <p14:cNvContentPartPr/>
              <p14:nvPr/>
            </p14:nvContentPartPr>
            <p14:xfrm>
              <a:off x="1871392" y="37129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00EEBB-1452-6B64-9EE6-A825C8AD78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17392" y="2632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1DE17E-9971-42D9-AC67-45A72505C6F0}"/>
                  </a:ext>
                </a:extLst>
              </p14:cNvPr>
              <p14:cNvContentPartPr/>
              <p14:nvPr/>
            </p14:nvContentPartPr>
            <p14:xfrm>
              <a:off x="1871392" y="371295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1DE17E-9971-42D9-AC67-45A72505C6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17392" y="26329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EF6D263-F81C-7213-CE32-9CAAF9DB4254}"/>
                  </a:ext>
                </a:extLst>
              </p14:cNvPr>
              <p14:cNvContentPartPr/>
              <p14:nvPr/>
            </p14:nvContentPartPr>
            <p14:xfrm>
              <a:off x="1338952" y="371295"/>
              <a:ext cx="532440" cy="140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EF6D263-F81C-7213-CE32-9CAAF9DB425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85312" y="263295"/>
                <a:ext cx="6400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DFD6CDE-2FCD-D5BA-9AF1-A92B2D00422E}"/>
                  </a:ext>
                </a:extLst>
              </p14:cNvPr>
              <p14:cNvContentPartPr/>
              <p14:nvPr/>
            </p14:nvContentPartPr>
            <p14:xfrm>
              <a:off x="1771312" y="34285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DFD6CDE-2FCD-D5BA-9AF1-A92B2D0042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7672" y="2348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8C11DC-5559-0BE0-43BB-BD2EAE5A3808}"/>
                  </a:ext>
                </a:extLst>
              </p14:cNvPr>
              <p14:cNvContentPartPr/>
              <p14:nvPr/>
            </p14:nvContentPartPr>
            <p14:xfrm>
              <a:off x="1771312" y="34285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8C11DC-5559-0BE0-43BB-BD2EAE5A380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17672" y="234855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E1B49C-BB5C-5E90-D6EA-90B3DF941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73079"/>
              </p:ext>
            </p:extLst>
          </p:nvPr>
        </p:nvGraphicFramePr>
        <p:xfrm>
          <a:off x="929640" y="640080"/>
          <a:ext cx="10530840" cy="595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9261">
                  <a:extLst>
                    <a:ext uri="{9D8B030D-6E8A-4147-A177-3AD203B41FA5}">
                      <a16:colId xmlns:a16="http://schemas.microsoft.com/office/drawing/2014/main" val="1768762318"/>
                    </a:ext>
                  </a:extLst>
                </a:gridCol>
                <a:gridCol w="1991579">
                  <a:extLst>
                    <a:ext uri="{9D8B030D-6E8A-4147-A177-3AD203B41FA5}">
                      <a16:colId xmlns:a16="http://schemas.microsoft.com/office/drawing/2014/main" val="2464650089"/>
                    </a:ext>
                  </a:extLst>
                </a:gridCol>
              </a:tblGrid>
              <a:tr h="651740">
                <a:tc>
                  <a:txBody>
                    <a:bodyPr/>
                    <a:lstStyle/>
                    <a:p>
                      <a:r>
                        <a:rPr lang="it-IT" dirty="0"/>
                        <a:t>QUESTIONS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CRITERIA </a:t>
                      </a:r>
                      <a:r>
                        <a:rPr lang="it-IT"/>
                        <a:t>FOR 1 POINT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64952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use olive oil </a:t>
                      </a:r>
                      <a:r>
                        <a:rPr lang="it-IT" dirty="0" err="1"/>
                        <a:t>as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main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culinary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fat</a:t>
                      </a:r>
                      <a:r>
                        <a:rPr lang="it-IT" dirty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YES 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17118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much</a:t>
                      </a:r>
                      <a:r>
                        <a:rPr lang="it-IT" dirty="0"/>
                        <a:t> olive oil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a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≥4 tbsp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84455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much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vegetable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servings</a:t>
                      </a:r>
                      <a:r>
                        <a:rPr lang="it-IT" dirty="0"/>
                        <a:t>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per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0995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fruit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unit</a:t>
                      </a:r>
                      <a:r>
                        <a:rPr lang="it-IT" dirty="0"/>
                        <a:t>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a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02504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servings</a:t>
                      </a:r>
                      <a:r>
                        <a:rPr lang="it-IT" dirty="0"/>
                        <a:t> of red </a:t>
                      </a:r>
                      <a:r>
                        <a:rPr lang="it-IT" dirty="0" err="1"/>
                        <a:t>meat</a:t>
                      </a:r>
                      <a:r>
                        <a:rPr lang="it-IT" dirty="0"/>
                        <a:t>, hamburger, </a:t>
                      </a:r>
                      <a:r>
                        <a:rPr lang="it-IT" dirty="0" err="1"/>
                        <a:t>ham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sausage</a:t>
                      </a:r>
                      <a:r>
                        <a:rPr lang="it-IT" dirty="0"/>
                        <a:t> per week?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62051"/>
                  </a:ext>
                </a:extLst>
              </a:tr>
              <a:tr h="501817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butter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margarine,or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cream</a:t>
                      </a:r>
                      <a:r>
                        <a:rPr lang="it-IT" dirty="0"/>
                        <a:t>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per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&lt;1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45388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sweet</a:t>
                      </a:r>
                      <a:r>
                        <a:rPr lang="it-IT" dirty="0"/>
                        <a:t> or </a:t>
                      </a:r>
                      <a:r>
                        <a:rPr lang="it-IT" dirty="0" err="1"/>
                        <a:t>carbonated</a:t>
                      </a:r>
                      <a:r>
                        <a:rPr lang="it-IT" dirty="0"/>
                        <a:t> beverages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drink per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&lt;1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10024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much</a:t>
                      </a:r>
                      <a:r>
                        <a:rPr lang="it-IT" dirty="0"/>
                        <a:t> water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drink per day?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1.5 litre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337672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legumes</a:t>
                      </a:r>
                      <a:r>
                        <a:rPr lang="it-IT" dirty="0"/>
                        <a:t>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per week? (150 gr)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20229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servings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fish</a:t>
                      </a:r>
                      <a:r>
                        <a:rPr lang="it-IT" dirty="0"/>
                        <a:t> or </a:t>
                      </a:r>
                      <a:r>
                        <a:rPr lang="it-IT" dirty="0" err="1"/>
                        <a:t>shellfish</a:t>
                      </a:r>
                      <a:r>
                        <a:rPr lang="it-IT" dirty="0"/>
                        <a:t>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per week?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55469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times per week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commercial </a:t>
                      </a:r>
                      <a:r>
                        <a:rPr lang="it-IT" dirty="0" err="1"/>
                        <a:t>pastries</a:t>
                      </a:r>
                      <a:r>
                        <a:rPr lang="it-IT" dirty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&lt;3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74617"/>
                  </a:ext>
                </a:extLst>
              </a:tr>
              <a:tr h="377595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servings</a:t>
                      </a:r>
                      <a:r>
                        <a:rPr lang="it-IT" dirty="0"/>
                        <a:t> of nuts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consume</a:t>
                      </a:r>
                      <a:r>
                        <a:rPr lang="it-IT" dirty="0"/>
                        <a:t> per week? (30 gr)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57863"/>
                  </a:ext>
                </a:extLst>
              </a:tr>
              <a:tr h="651740">
                <a:tc>
                  <a:txBody>
                    <a:bodyPr/>
                    <a:lstStyle/>
                    <a:p>
                      <a:r>
                        <a:rPr lang="it-IT" dirty="0"/>
                        <a:t>How </a:t>
                      </a:r>
                      <a:r>
                        <a:rPr lang="it-IT" dirty="0" err="1"/>
                        <a:t>many</a:t>
                      </a:r>
                      <a:r>
                        <a:rPr lang="it-IT" dirty="0"/>
                        <a:t> times per week do </a:t>
                      </a:r>
                      <a:r>
                        <a:rPr lang="it-IT" dirty="0" err="1"/>
                        <a:t>you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eat</a:t>
                      </a:r>
                      <a:r>
                        <a:rPr lang="it-IT" dirty="0"/>
                        <a:t> pasta, </a:t>
                      </a:r>
                      <a:r>
                        <a:rPr lang="it-IT" dirty="0" err="1"/>
                        <a:t>rice</a:t>
                      </a:r>
                      <a:r>
                        <a:rPr lang="it-IT" dirty="0"/>
                        <a:t> or </a:t>
                      </a:r>
                      <a:r>
                        <a:rPr lang="it-IT" dirty="0" err="1"/>
                        <a:t>dishes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seasoned</a:t>
                      </a:r>
                      <a:r>
                        <a:rPr lang="it-IT" dirty="0"/>
                        <a:t> with tomato </a:t>
                      </a:r>
                      <a:r>
                        <a:rPr lang="it-IT" dirty="0" err="1"/>
                        <a:t>sauce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leek</a:t>
                      </a:r>
                      <a:r>
                        <a:rPr lang="it-IT" dirty="0"/>
                        <a:t>, olive oil?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9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8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68695-624E-A149-47A2-63F1913E3A3D}"/>
              </a:ext>
            </a:extLst>
          </p:cNvPr>
          <p:cNvSpPr txBox="1"/>
          <p:nvPr/>
        </p:nvSpPr>
        <p:spPr>
          <a:xfrm>
            <a:off x="562707" y="1617785"/>
            <a:ext cx="2910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MD FOOD CONSUMPTION </a:t>
            </a:r>
            <a:r>
              <a:rPr lang="it-IT" sz="2400" dirty="0"/>
              <a:t>OVER THE STUDY PERIOD IN ALL GROUPS OF ADOLESCENTS LED TO A </a:t>
            </a:r>
            <a:r>
              <a:rPr lang="it-IT" sz="2400" b="1" dirty="0"/>
              <a:t>SIGNIFICANT REDUCTION IN THE SERUM LEVEL OF TOTAL CHOLESTEROL AND GLYCEMIA</a:t>
            </a:r>
            <a:endParaRPr lang="en-GB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D99740-B067-6797-8A0B-A960CFED6E14}"/>
                  </a:ext>
                </a:extLst>
              </p14:cNvPr>
              <p14:cNvContentPartPr/>
              <p14:nvPr/>
            </p14:nvContentPartPr>
            <p14:xfrm>
              <a:off x="8472352" y="297121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D99740-B067-6797-8A0B-A960CFED6E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8352" y="28635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724F2E-7DC1-DF45-54CC-46AFDD0E8B5B}"/>
                  </a:ext>
                </a:extLst>
              </p14:cNvPr>
              <p14:cNvContentPartPr/>
              <p14:nvPr/>
            </p14:nvContentPartPr>
            <p14:xfrm>
              <a:off x="3157312" y="231168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724F2E-7DC1-DF45-54CC-46AFDD0E8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312" y="220368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AC92DD-28C0-7F1C-3455-61C8E6400132}"/>
                  </a:ext>
                </a:extLst>
              </p14:cNvPr>
              <p14:cNvContentPartPr/>
              <p14:nvPr/>
            </p14:nvContentPartPr>
            <p14:xfrm>
              <a:off x="642712" y="202873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AC92DD-28C0-7F1C-3455-61C8E64001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072" y="19207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44DCBB-DC3C-B1AA-5290-DE09A9D0FCAF}"/>
                  </a:ext>
                </a:extLst>
              </p14:cNvPr>
              <p14:cNvContentPartPr/>
              <p14:nvPr/>
            </p14:nvContentPartPr>
            <p14:xfrm>
              <a:off x="3638609" y="248535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44DCBB-DC3C-B1AA-5290-DE09A9D0F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4969" y="23773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D68392-B679-50ED-23A2-CB36A67238DE}"/>
                  </a:ext>
                </a:extLst>
              </p14:cNvPr>
              <p14:cNvContentPartPr/>
              <p14:nvPr/>
            </p14:nvContentPartPr>
            <p14:xfrm flipH="1">
              <a:off x="1320044" y="701315"/>
              <a:ext cx="11037486" cy="9164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D68392-B679-50ED-23A2-CB36A67238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266398" y="593304"/>
                <a:ext cx="11145139" cy="113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841538-6FDA-33A6-55AA-7807A8D20AE6}"/>
                  </a:ext>
                </a:extLst>
              </p14:cNvPr>
              <p14:cNvContentPartPr/>
              <p14:nvPr/>
            </p14:nvContentPartPr>
            <p14:xfrm>
              <a:off x="1899832" y="191425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841538-6FDA-33A6-55AA-7807A8D20A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6192" y="18062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D1A6AC-0247-2FB5-0C87-B9871AE603A7}"/>
                  </a:ext>
                </a:extLst>
              </p14:cNvPr>
              <p14:cNvContentPartPr/>
              <p14:nvPr/>
            </p14:nvContentPartPr>
            <p14:xfrm>
              <a:off x="1899832" y="191425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D1A6AC-0247-2FB5-0C87-B9871AE603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6192" y="18062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2BAF1F-7BF6-387E-6B8F-6705DED1E897}"/>
                  </a:ext>
                </a:extLst>
              </p14:cNvPr>
              <p14:cNvContentPartPr/>
              <p14:nvPr/>
            </p14:nvContentPartPr>
            <p14:xfrm>
              <a:off x="956992" y="2685735"/>
              <a:ext cx="57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2BAF1F-7BF6-387E-6B8F-6705DED1E8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3352" y="2577735"/>
                <a:ext cx="113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5260BC-73E9-C997-9B1C-A0F05D034879}"/>
                  </a:ext>
                </a:extLst>
              </p14:cNvPr>
              <p14:cNvContentPartPr/>
              <p14:nvPr/>
            </p14:nvContentPartPr>
            <p14:xfrm>
              <a:off x="3099712" y="1928295"/>
              <a:ext cx="147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5260BC-73E9-C997-9B1C-A0F05D0348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46072" y="1820295"/>
                <a:ext cx="122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980304-9A71-FB8B-0004-118EB856B249}"/>
                  </a:ext>
                </a:extLst>
              </p14:cNvPr>
              <p14:cNvContentPartPr/>
              <p14:nvPr/>
            </p14:nvContentPartPr>
            <p14:xfrm>
              <a:off x="3156952" y="192829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980304-9A71-FB8B-0004-118EB856B2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312" y="182029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92EA4B9-A6C7-9BE5-C282-C549941DF08B}"/>
              </a:ext>
            </a:extLst>
          </p:cNvPr>
          <p:cNvSpPr/>
          <p:nvPr/>
        </p:nvSpPr>
        <p:spPr>
          <a:xfrm>
            <a:off x="2833421" y="694455"/>
            <a:ext cx="293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DC995A-C1E5-4FDB-BDE1-10BC320049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408663" y="2477911"/>
            <a:ext cx="4904961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8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70F81-8C9E-EFA8-F7D0-B59471E7B299}"/>
              </a:ext>
            </a:extLst>
          </p:cNvPr>
          <p:cNvSpPr/>
          <p:nvPr/>
        </p:nvSpPr>
        <p:spPr>
          <a:xfrm>
            <a:off x="3386388" y="215205"/>
            <a:ext cx="4430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Areas of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31915-5655-C556-7177-0C5BC1A5E905}"/>
              </a:ext>
            </a:extLst>
          </p:cNvPr>
          <p:cNvSpPr txBox="1"/>
          <p:nvPr/>
        </p:nvSpPr>
        <p:spPr>
          <a:xfrm>
            <a:off x="1171574" y="1671638"/>
            <a:ext cx="10387013" cy="4031873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The geographical local traditions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Social features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Early Nutrition Education for adolescents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Global dissemination of a balanced and healthy dietary pattern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Eat with “gusto” — “flavour”.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Eat with family members and friends.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/>
              <a:t>Prefer slow food to fast food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061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conclusion, findings from this academic study and other similar ones, show that the introduction of a </a:t>
            </a:r>
            <a:r>
              <a:rPr lang="en-GB" sz="2400" b="1" dirty="0"/>
              <a:t>personalized food plan </a:t>
            </a:r>
            <a:r>
              <a:rPr lang="en-GB" sz="2400" dirty="0"/>
              <a:t>based on </a:t>
            </a:r>
            <a:r>
              <a:rPr lang="en-GB" sz="2400" b="1" dirty="0"/>
              <a:t>MD principles </a:t>
            </a:r>
            <a:r>
              <a:rPr lang="en-GB" sz="2400" dirty="0"/>
              <a:t>in an adolescent sample led to a significant improvement in glucose and lipid profile in the follow-up, </a:t>
            </a:r>
            <a:r>
              <a:rPr lang="en-GB" sz="2400" b="1" dirty="0"/>
              <a:t>particularly when subjects adopt the typical MD food choices</a:t>
            </a:r>
            <a:r>
              <a:rPr lang="en-GB" sz="2400" dirty="0"/>
              <a:t>. This demonstrates the effectiveness of </a:t>
            </a:r>
            <a:r>
              <a:rPr lang="en-GB" sz="2400" b="1" dirty="0"/>
              <a:t>food education programs </a:t>
            </a:r>
            <a:r>
              <a:rPr lang="en-GB" sz="2400" dirty="0"/>
              <a:t>and how these are implemented and translated into </a:t>
            </a:r>
            <a:r>
              <a:rPr lang="en-GB" sz="2400" b="1" dirty="0"/>
              <a:t>good eating habits associated with PA in the adolescent population and for the entire lifetime. 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8F5D-70B8-F33A-C3AE-79782CC46BAE}"/>
              </a:ext>
            </a:extLst>
          </p:cNvPr>
          <p:cNvSpPr/>
          <p:nvPr/>
        </p:nvSpPr>
        <p:spPr>
          <a:xfrm>
            <a:off x="2593066" y="980490"/>
            <a:ext cx="5335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CONCLUSIONS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278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7321" y="6136207"/>
            <a:ext cx="7766936" cy="721793"/>
          </a:xfrm>
        </p:spPr>
        <p:txBody>
          <a:bodyPr/>
          <a:lstStyle/>
          <a:p>
            <a:r>
              <a:rPr lang="en-US" sz="6600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0E9293E7-4C3B-EDA2-01DB-5C437275E181}"/>
              </a:ext>
            </a:extLst>
          </p:cNvPr>
          <p:cNvSpPr txBox="1"/>
          <p:nvPr/>
        </p:nvSpPr>
        <p:spPr>
          <a:xfrm>
            <a:off x="874890" y="428978"/>
            <a:ext cx="97121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Convincing evidence indicates the need to promote </a:t>
            </a:r>
            <a:r>
              <a:rPr lang="en-GB" sz="2400" b="1" dirty="0"/>
              <a:t>healthy nutrition </a:t>
            </a:r>
            <a:r>
              <a:rPr lang="en-GB" sz="2400" dirty="0"/>
              <a:t>and </a:t>
            </a:r>
            <a:r>
              <a:rPr lang="en-GB" sz="2400" b="1" dirty="0"/>
              <a:t>PA</a:t>
            </a:r>
            <a:r>
              <a:rPr lang="en-GB" sz="2400" dirty="0"/>
              <a:t> to achieve benefits in terms of the prevention of risk factors for metabolic and chronic diseases. In this context, a carefully designed </a:t>
            </a:r>
            <a:r>
              <a:rPr lang="en-GB" sz="3200" dirty="0"/>
              <a:t>NUTRITION EDUCATION PROGRAM </a:t>
            </a:r>
            <a:r>
              <a:rPr lang="en-GB" sz="2400" dirty="0"/>
              <a:t>(NEP) aiming at enhancing the knowledge of the MD principles for empowering adolescents toward healthy dietary habits may represent a useful tool to ensure </a:t>
            </a:r>
            <a:r>
              <a:rPr lang="en-GB" sz="2400" b="1" dirty="0"/>
              <a:t>a better quality of life in adulthood.</a:t>
            </a:r>
          </a:p>
          <a:p>
            <a:endParaRPr lang="en-GB" sz="2400" dirty="0"/>
          </a:p>
          <a:p>
            <a:r>
              <a:rPr lang="en-GB" sz="2400" dirty="0"/>
              <a:t>Nevertheless, </a:t>
            </a:r>
            <a:r>
              <a:rPr lang="en-GB" sz="2400" b="1" dirty="0"/>
              <a:t>current socio-economic trends have moved people away from this healthy lifestyle</a:t>
            </a:r>
            <a:r>
              <a:rPr lang="en-GB" sz="2400" dirty="0"/>
              <a:t>. Thus, clinical and biological evidence supporting the benefits of the Mediterranean Diet is needed to </a:t>
            </a:r>
            <a:r>
              <a:rPr lang="en-GB" sz="2400" b="1" dirty="0"/>
              <a:t>overcome these limitations</a:t>
            </a:r>
            <a:r>
              <a:rPr lang="en-GB" sz="2400" dirty="0"/>
              <a:t>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96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C898B-7EFC-3939-DEF4-2562FD9B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63F04-73E5-BCE9-5D0F-90F546E6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0" y="1827065"/>
            <a:ext cx="2987348" cy="3475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A1B1F-93BB-FEE1-5566-92DECE12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59178" cy="1854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F4396-27B5-40C8-7B5A-7750964D1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986" y="1524000"/>
            <a:ext cx="4162014" cy="3537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9210E8-CCAA-AF94-09A0-9C7151BD3188}"/>
              </a:ext>
            </a:extLst>
          </p:cNvPr>
          <p:cNvSpPr txBox="1"/>
          <p:nvPr/>
        </p:nvSpPr>
        <p:spPr>
          <a:xfrm>
            <a:off x="4142816" y="3431822"/>
            <a:ext cx="3206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ACCADEMIC RESEARCHES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C9DC3-71B0-F7ED-6818-B27E43A48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88" y="5486400"/>
            <a:ext cx="4168947" cy="1079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011CC-BF6C-6216-DE7A-3FC91A3D2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986" y="5486400"/>
            <a:ext cx="6395258" cy="1316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26F44-C38B-CC7F-D868-0D6A887303AA}"/>
              </a:ext>
            </a:extLst>
          </p:cNvPr>
          <p:cNvSpPr txBox="1"/>
          <p:nvPr/>
        </p:nvSpPr>
        <p:spPr>
          <a:xfrm>
            <a:off x="5649986" y="742210"/>
            <a:ext cx="3279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Students </a:t>
            </a:r>
            <a:r>
              <a:rPr lang="it-IT" dirty="0" err="1">
                <a:solidFill>
                  <a:srgbClr val="222222"/>
                </a:solidFill>
                <a:latin typeface="Arial" panose="020B0604020202020204" pitchFamily="34" charset="0"/>
              </a:rPr>
              <a:t>involved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Brancaccio Francesco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 M</a:t>
            </a:r>
          </a:p>
          <a:p>
            <a:pPr algn="l"/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Caputo Michele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3G</a:t>
            </a:r>
          </a:p>
          <a:p>
            <a:pPr algn="l"/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Equestre Gennaro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4H</a:t>
            </a:r>
          </a:p>
          <a:p>
            <a:pPr algn="l"/>
            <a:r>
              <a:rPr lang="it-IT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Mecheri</a:t>
            </a:r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Louis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5A</a:t>
            </a:r>
          </a:p>
          <a:p>
            <a:pPr algn="l"/>
            <a:r>
              <a:rPr lang="it-IT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Megna Andrea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4D</a:t>
            </a:r>
          </a:p>
        </p:txBody>
      </p:sp>
    </p:spTree>
    <p:extLst>
      <p:ext uri="{BB962C8B-B14F-4D97-AF65-F5344CB8AC3E}">
        <p14:creationId xmlns:p14="http://schemas.microsoft.com/office/powerpoint/2010/main" val="416468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16" y="1049845"/>
            <a:ext cx="5693664" cy="768096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DESCRIPTION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91" y="1917892"/>
            <a:ext cx="5693664" cy="3122168"/>
          </a:xfrm>
        </p:spPr>
        <p:txBody>
          <a:bodyPr/>
          <a:lstStyle/>
          <a:p>
            <a:r>
              <a:rPr lang="en-US" sz="4000" b="1" dirty="0"/>
              <a:t>Introduction​</a:t>
            </a:r>
          </a:p>
          <a:p>
            <a:r>
              <a:rPr lang="en-US" sz="4000" b="1" dirty="0"/>
              <a:t>Primary goals</a:t>
            </a:r>
          </a:p>
          <a:p>
            <a:r>
              <a:rPr lang="en-US" sz="4000" b="1" dirty="0"/>
              <a:t>​Areas of focus</a:t>
            </a:r>
          </a:p>
          <a:p>
            <a:r>
              <a:rPr lang="en-US" sz="4000" b="1" dirty="0"/>
              <a:t>​Conclusions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1CCCB-E972-7427-4E0F-3BD61B97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55" y="1395714"/>
            <a:ext cx="5290135" cy="36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96CAF-D93B-7692-B1F4-7638CDBD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FC42A-937C-7710-20D7-ECEDBABFEB58}"/>
              </a:ext>
            </a:extLst>
          </p:cNvPr>
          <p:cNvSpPr txBox="1"/>
          <p:nvPr/>
        </p:nvSpPr>
        <p:spPr>
          <a:xfrm>
            <a:off x="780521" y="1702866"/>
            <a:ext cx="9318096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Mediterranean Diet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a term used to identify a dietary pattern originating from the unique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multi-millennial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interplay between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 food resources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eating practices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people living in the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Mediterranean basin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Scientific evidence has described the healthy properties of the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its beneficial role in several pathological conditions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majority of which could be primarily related to its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anti-inflammatory and anti-oxidant properties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well as the effectiveness of this dietary pattern in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controlling waist circumference and obesity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B2AEE-B15F-CEC2-088A-5C98C50D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8" y="947124"/>
            <a:ext cx="358972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1B4B-1E96-6196-8556-384A7367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71525"/>
            <a:ext cx="8480953" cy="3241675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Pompei, near Naples,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was a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Roman city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that was buried in ash after the volcanic eruption of Mount Vesuvius in A.D. 79. </a:t>
            </a:r>
            <a:r>
              <a:rPr lang="en-GB" sz="2400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long with grains, the waste revealed that the commoners of Pompeii ate a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simple, but fairly varied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GB" sz="2400" b="0" i="0" u="none" strike="noStrike" dirty="0">
                <a:solidFill>
                  <a:srgbClr val="026CA2"/>
                </a:solidFill>
                <a:effectLst/>
                <a:latin typeface="Open Sans" panose="020B0606030504020204" pitchFamily="34" charset="0"/>
                <a:hlinkClick r:id="rId2"/>
              </a:rPr>
              <a:t>Mediterranean diet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that included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lentils, olives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nuts and fish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as well as the odd scrap of </a:t>
            </a:r>
            <a:r>
              <a:rPr lang="en-GB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salted meat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F1671-C42E-E7CB-2CA0-0A25C339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4A47-C608-422F-8372-37DA2967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86A00-717E-530F-626B-F5F71EA31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2340" y="4170404"/>
            <a:ext cx="2627486" cy="2542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B288DA-F174-2F8F-4B5F-9EF7C26FE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7335" y="3682083"/>
            <a:ext cx="5947476" cy="3141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BDA803-3D48-EA89-C807-2CA597F4441D}"/>
              </a:ext>
            </a:extLst>
          </p:cNvPr>
          <p:cNvSpPr/>
          <p:nvPr/>
        </p:nvSpPr>
        <p:spPr>
          <a:xfrm>
            <a:off x="595072" y="452735"/>
            <a:ext cx="5054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Ancient civilizations</a:t>
            </a:r>
          </a:p>
        </p:txBody>
      </p:sp>
    </p:spTree>
    <p:extLst>
      <p:ext uri="{BB962C8B-B14F-4D97-AF65-F5344CB8AC3E}">
        <p14:creationId xmlns:p14="http://schemas.microsoft.com/office/powerpoint/2010/main" val="44840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27FF-0C74-19B7-7E6D-6A8D965F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7" y="971377"/>
            <a:ext cx="7396778" cy="2905266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This Special Issue of Nutrients entitled “</a:t>
            </a:r>
            <a:r>
              <a:rPr lang="en-GB" sz="2800" b="1" dirty="0">
                <a:solidFill>
                  <a:schemeClr val="tx1"/>
                </a:solidFill>
              </a:rPr>
              <a:t>Mediterranean Diet and Physical Activity as Healthy Lifestyles for Human Health</a:t>
            </a:r>
            <a:r>
              <a:rPr lang="en-GB" sz="2800" dirty="0">
                <a:solidFill>
                  <a:schemeClr val="tx1"/>
                </a:solidFill>
              </a:rPr>
              <a:t>” welcomes original research and reviews of the literature concerning this important topic.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E5A9D-76C3-CA38-872B-804D8E3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9FB8F-94A6-35F0-82B8-A17F0D94C435}"/>
              </a:ext>
            </a:extLst>
          </p:cNvPr>
          <p:cNvSpPr txBox="1"/>
          <p:nvPr/>
        </p:nvSpPr>
        <p:spPr>
          <a:xfrm>
            <a:off x="2497275" y="3191477"/>
            <a:ext cx="89972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It is an academic research based on:</a:t>
            </a:r>
          </a:p>
          <a:p>
            <a:r>
              <a:rPr lang="en-GB" sz="2800" dirty="0"/>
              <a:t> analysing, collecting and monitoring the benefits of a </a:t>
            </a:r>
            <a:r>
              <a:rPr lang="en-GB" sz="2800" b="1" dirty="0"/>
              <a:t>MEDITERRANEAN DIET (MD)</a:t>
            </a:r>
            <a:r>
              <a:rPr lang="en-GB" sz="2800" dirty="0"/>
              <a:t>, including eating habits and </a:t>
            </a:r>
            <a:r>
              <a:rPr lang="en-GB" sz="2800" b="1" dirty="0"/>
              <a:t>PHISICAL ACTIVITY (PA)</a:t>
            </a:r>
          </a:p>
        </p:txBody>
      </p:sp>
    </p:spTree>
    <p:extLst>
      <p:ext uri="{BB962C8B-B14F-4D97-AF65-F5344CB8AC3E}">
        <p14:creationId xmlns:p14="http://schemas.microsoft.com/office/powerpoint/2010/main" val="273901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1213"/>
            <a:ext cx="6767513" cy="757237"/>
          </a:xfrm>
        </p:spPr>
        <p:txBody>
          <a:bodyPr>
            <a:noAutofit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5813" y="200025"/>
            <a:ext cx="10671224" cy="64865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MAIN CHARACTERISTICS OF MD </a:t>
            </a:r>
          </a:p>
          <a:p>
            <a:r>
              <a:rPr lang="en-GB" dirty="0"/>
              <a:t>•	</a:t>
            </a:r>
            <a:r>
              <a:rPr lang="en-GB" sz="2800" dirty="0"/>
              <a:t>Increased interest in food education over the last few decades</a:t>
            </a:r>
          </a:p>
          <a:p>
            <a:r>
              <a:rPr lang="en-GB" sz="2800" dirty="0"/>
              <a:t>•	High intake of vegetables, legumes, fruits, nuts, dairy products and non-refined cereals.</a:t>
            </a:r>
          </a:p>
          <a:p>
            <a:r>
              <a:rPr lang="en-GB" sz="2800" dirty="0"/>
              <a:t>•	 Moderate intake of fish and poultry.</a:t>
            </a:r>
          </a:p>
          <a:p>
            <a:r>
              <a:rPr lang="en-GB" sz="2800" dirty="0"/>
              <a:t>•	 Low intake of red meat and sweets.</a:t>
            </a:r>
          </a:p>
          <a:p>
            <a:r>
              <a:rPr lang="en-GB" sz="2800" dirty="0"/>
              <a:t>•	 Recognised as a model for healthy eating.</a:t>
            </a:r>
          </a:p>
          <a:p>
            <a:r>
              <a:rPr lang="en-GB" sz="2800" dirty="0"/>
              <a:t>•	Reduces risk of metabolic and non-communicable diseases, including type 2 diabetes, metabolic syndrome, obesity, cardiovascular disease and cancer.</a:t>
            </a:r>
          </a:p>
          <a:p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0"/>
            <a:ext cx="5599994" cy="7680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GOALS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8E727CF5-40BE-6FF7-888E-62CF74206F43}"/>
              </a:ext>
            </a:extLst>
          </p:cNvPr>
          <p:cNvSpPr txBox="1"/>
          <p:nvPr/>
        </p:nvSpPr>
        <p:spPr>
          <a:xfrm>
            <a:off x="313620" y="768096"/>
            <a:ext cx="10915649" cy="582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1.	</a:t>
            </a:r>
            <a:r>
              <a:rPr lang="en-GB" sz="2400" dirty="0"/>
              <a:t>Combat chronic diseases</a:t>
            </a:r>
          </a:p>
          <a:p>
            <a:r>
              <a:rPr lang="en-GB" sz="2400" dirty="0"/>
              <a:t>2.	Combat the widespread habit of skipping breakfast</a:t>
            </a:r>
          </a:p>
          <a:p>
            <a:r>
              <a:rPr lang="en-GB" sz="2400" dirty="0"/>
              <a:t>3.	Decrease consumption of unhealthy foods in particular fats (junk food)</a:t>
            </a:r>
          </a:p>
          <a:p>
            <a:r>
              <a:rPr lang="en-GB" sz="2400" dirty="0"/>
              <a:t>4.	Avoid the daily consumption of sweets and sugary drinks</a:t>
            </a:r>
          </a:p>
          <a:p>
            <a:r>
              <a:rPr lang="en-GB" sz="2400" dirty="0"/>
              <a:t>5.	Counteract an increasingly sedentary lifestyle by promoting physical activity</a:t>
            </a:r>
          </a:p>
          <a:p>
            <a:pPr marL="514350" indent="-514350">
              <a:buAutoNum type="arabicPeriod" startAt="6"/>
            </a:pPr>
            <a:r>
              <a:rPr lang="en-GB" sz="2400" dirty="0"/>
              <a:t>Educate the new generations to have good eating habits</a:t>
            </a:r>
          </a:p>
          <a:p>
            <a:r>
              <a:rPr lang="en-GB" sz="2400" dirty="0"/>
              <a:t>7.  Prefer a varied diet: olive oil, carbohydrates, white meat, fruits and dried fruits, vegetables, legumes, fish….</a:t>
            </a:r>
          </a:p>
          <a:p>
            <a:pPr marL="514350" indent="-514350">
              <a:buAutoNum type="arabicPeriod" startAt="8"/>
            </a:pPr>
            <a:r>
              <a:rPr lang="en-GB" sz="2400" dirty="0"/>
              <a:t>Eat moderately (daily calorie intake range of 1,600 to 3,200 depending on age, gender, and level of physical activity)</a:t>
            </a:r>
          </a:p>
          <a:p>
            <a:pPr marL="514350" indent="-514350">
              <a:buAutoNum type="arabicPeriod" startAt="8"/>
            </a:pPr>
            <a:r>
              <a:rPr lang="en-GB" sz="2400" dirty="0"/>
              <a:t>Promote psychosocial resources, community life, mental and social well-being</a:t>
            </a:r>
          </a:p>
          <a:p>
            <a:pPr marL="514350" indent="-514350">
              <a:buAutoNum type="arabicPeriod" startAt="8"/>
            </a:pPr>
            <a:r>
              <a:rPr lang="en-GB" sz="2400" dirty="0"/>
              <a:t> Treasure and pass on cultural traditions</a:t>
            </a:r>
          </a:p>
          <a:p>
            <a:pPr marL="514350" indent="-514350">
              <a:buAutoNum type="arabicPeriod" startAt="8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F702E-AC7C-22FD-D5C8-734557AE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74F21-9A0C-45CF-A3F2-8CAFB8C576F7}"/>
              </a:ext>
            </a:extLst>
          </p:cNvPr>
          <p:cNvSpPr txBox="1"/>
          <p:nvPr/>
        </p:nvSpPr>
        <p:spPr>
          <a:xfrm>
            <a:off x="899936" y="399634"/>
            <a:ext cx="487962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beneficial effects of the MD </a:t>
            </a:r>
            <a:r>
              <a:rPr lang="en-US" sz="2400" dirty="0"/>
              <a:t>on health are not related to individual foods or components of the MD, but likely </a:t>
            </a:r>
            <a:r>
              <a:rPr lang="en-US" sz="2400" b="1" dirty="0"/>
              <a:t>depend on the combination of foods and the interaction between its components.</a:t>
            </a:r>
            <a:r>
              <a:rPr lang="en-US" sz="2400" dirty="0"/>
              <a:t> This concept is called </a:t>
            </a:r>
            <a:r>
              <a:rPr lang="en-US" sz="2400" b="1" dirty="0">
                <a:solidFill>
                  <a:srgbClr val="00B050"/>
                </a:solidFill>
              </a:rPr>
              <a:t>food synergy </a:t>
            </a:r>
            <a:r>
              <a:rPr lang="en-US" sz="2400" dirty="0"/>
              <a:t>which is sustained by </a:t>
            </a:r>
            <a:r>
              <a:rPr lang="en-US" sz="2400" b="1" dirty="0"/>
              <a:t>dietary variety and by the choice of nutrient-rich </a:t>
            </a:r>
            <a:r>
              <a:rPr lang="en-US" sz="2400" dirty="0"/>
              <a:t>foods to prevent chronic diseases [28,29]. To evaluate the whole diet pattern and establish the compliance with the MD, several tools have been developed over the last decades.</a:t>
            </a:r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00B4B-F159-6A03-5A37-9946E80E8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8365" y="2631956"/>
            <a:ext cx="5131404" cy="419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48EF9-81B7-9AF6-0BCA-7C742D401226}"/>
              </a:ext>
            </a:extLst>
          </p:cNvPr>
          <p:cNvSpPr txBox="1"/>
          <p:nvPr/>
        </p:nvSpPr>
        <p:spPr>
          <a:xfrm>
            <a:off x="5543549" y="1694140"/>
            <a:ext cx="52327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FOOD SYNERGY </a:t>
            </a:r>
          </a:p>
        </p:txBody>
      </p:sp>
    </p:spTree>
    <p:extLst>
      <p:ext uri="{BB962C8B-B14F-4D97-AF65-F5344CB8AC3E}">
        <p14:creationId xmlns:p14="http://schemas.microsoft.com/office/powerpoint/2010/main" val="8449028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1173</TotalTime>
  <Words>1083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DESCRIPTION</vt:lpstr>
      <vt:lpstr>PowerPoint Presentation</vt:lpstr>
      <vt:lpstr>Pompei, near Naples, was a Roman city that was buried in ash after the volcanic eruption of Mount Vesuvius in A.D. 79. Along with grains, the waste revealed that the commoners of Pompeii ate a simple, but fairly varied, Mediterranean diet that included lentils, olives, nuts and fish, as well as the odd scrap of salted meat.</vt:lpstr>
      <vt:lpstr>This Special Issue of Nutrients entitled “Mediterranean Diet and Physical Activity as Healthy Lifestyles for Human Health” welcomes original research and reviews of the literature concerning this important topic. </vt:lpstr>
      <vt:lpstr>  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Daniela Bellizzi</dc:creator>
  <cp:lastModifiedBy>Daniela Bellizzi</cp:lastModifiedBy>
  <cp:revision>27</cp:revision>
  <dcterms:created xsi:type="dcterms:W3CDTF">2022-11-11T07:37:24Z</dcterms:created>
  <dcterms:modified xsi:type="dcterms:W3CDTF">2022-12-03T22:51:59Z</dcterms:modified>
</cp:coreProperties>
</file>