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1"/>
  </p:sldMasterIdLst>
  <p:notesMasterIdLst>
    <p:notesMasterId r:id="rId21"/>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18"/>
    <a:srgbClr val="108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77497" autoAdjust="0"/>
  </p:normalViewPr>
  <p:slideViewPr>
    <p:cSldViewPr snapToGrid="0">
      <p:cViewPr varScale="1">
        <p:scale>
          <a:sx n="63" d="100"/>
          <a:sy n="63" d="100"/>
        </p:scale>
        <p:origin x="114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31D7E-6171-4BEB-8F8B-388206E86A93}" type="datetimeFigureOut">
              <a:rPr lang="lt-LT" smtClean="0"/>
              <a:t>2023-09-27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E10F1-CAA4-46D1-B7C4-27A0C1032277}" type="slidenum">
              <a:rPr lang="lt-LT" smtClean="0"/>
              <a:t>‹#›</a:t>
            </a:fld>
            <a:endParaRPr lang="lt-LT"/>
          </a:p>
        </p:txBody>
      </p:sp>
    </p:spTree>
    <p:extLst>
      <p:ext uri="{BB962C8B-B14F-4D97-AF65-F5344CB8AC3E}">
        <p14:creationId xmlns:p14="http://schemas.microsoft.com/office/powerpoint/2010/main" val="183572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Valgymo sutrikimų gydymo ir informacijos centro duomenimis</a:t>
            </a:r>
            <a:r>
              <a:rPr lang="lt-LT" baseline="0" dirty="0"/>
              <a:t> dar</a:t>
            </a:r>
            <a:r>
              <a:rPr lang="lt-LT" dirty="0"/>
              <a:t> XX amžiuje valgymo sutrikimų padaugėjo, dėl tuo metu įsivyravusios kultūros. Prasidėjo liekno, gražaus kūno, nerealių idealų, matomų žurnalų viršeliuose, televizijoje ir ant podiumų, era, kuri tęsiasi ir iki šių dienų. </a:t>
            </a:r>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a:t>
            </a:fld>
            <a:endParaRPr lang="lt-LT"/>
          </a:p>
        </p:txBody>
      </p:sp>
    </p:spTree>
    <p:extLst>
      <p:ext uri="{BB962C8B-B14F-4D97-AF65-F5344CB8AC3E}">
        <p14:creationId xmlns:p14="http://schemas.microsoft.com/office/powerpoint/2010/main" val="400835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Į klausimą ar žino nervinės bulimijos</a:t>
            </a:r>
            <a:r>
              <a:rPr lang="lt-LT" baseline="0" dirty="0"/>
              <a:t> požymius, tik pusė apklaustųjų įvardijo, kad tai valgio sąmojingai sukeltas vėmimas ar nuolatiniai persivalgymo periodai.</a:t>
            </a:r>
          </a:p>
          <a:p>
            <a:r>
              <a:rPr lang="lt-LT" baseline="0" dirty="0"/>
              <a:t>Tačiau nustebino kad daugeliui žinių trūksta.</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10</a:t>
            </a:fld>
            <a:endParaRPr lang="lt-LT"/>
          </a:p>
        </p:txBody>
      </p:sp>
    </p:spTree>
    <p:extLst>
      <p:ext uri="{BB962C8B-B14F-4D97-AF65-F5344CB8AC3E}">
        <p14:creationId xmlns:p14="http://schemas.microsoft.com/office/powerpoint/2010/main" val="410663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Nors šioje lentelėje spalvų daugiau,</a:t>
            </a:r>
            <a:r>
              <a:rPr lang="lt-LT" baseline="0" dirty="0"/>
              <a:t> tačiau beveik ketvirtadalis apie šį sutrikimą nieko nežino. </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11</a:t>
            </a:fld>
            <a:endParaRPr lang="lt-LT"/>
          </a:p>
        </p:txBody>
      </p:sp>
    </p:spTree>
    <p:extLst>
      <p:ext uri="{BB962C8B-B14F-4D97-AF65-F5344CB8AC3E}">
        <p14:creationId xmlns:p14="http://schemas.microsoft.com/office/powerpoint/2010/main" val="377462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Vos ne pusės</a:t>
            </a:r>
            <a:r>
              <a:rPr lang="lt-LT" baseline="0" dirty="0"/>
              <a:t> a</a:t>
            </a:r>
            <a:r>
              <a:rPr lang="lt-LT" dirty="0"/>
              <a:t>pklaus</a:t>
            </a:r>
            <a:r>
              <a:rPr lang="lt-LT" baseline="0" dirty="0"/>
              <a:t>tųjų nuomone  sergant valgymo sutrikimais pagrindinė grėsmė tai bendras silpnumo jausmas ir išsekimas.</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12</a:t>
            </a:fld>
            <a:endParaRPr lang="lt-LT"/>
          </a:p>
        </p:txBody>
      </p:sp>
    </p:spTree>
    <p:extLst>
      <p:ext uri="{BB962C8B-B14F-4D97-AF65-F5344CB8AC3E}">
        <p14:creationId xmlns:p14="http://schemas.microsoft.com/office/powerpoint/2010/main" val="97433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Suprantama,</a:t>
            </a:r>
            <a:r>
              <a:rPr lang="lt-LT" baseline="0" dirty="0"/>
              <a:t> kad jaunimas visą jiems rūpimą informaciją susiranda internete ar kitas informacines sklaidos priemones. Nustebino tai kad 10 % patys turėjo valgymo sutrikimų.</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13</a:t>
            </a:fld>
            <a:endParaRPr lang="lt-LT"/>
          </a:p>
        </p:txBody>
      </p:sp>
    </p:spTree>
    <p:extLst>
      <p:ext uri="{BB962C8B-B14F-4D97-AF65-F5344CB8AC3E}">
        <p14:creationId xmlns:p14="http://schemas.microsoft.com/office/powerpoint/2010/main" val="195137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Daugumos nuomone valgymo sutrikimai tai rimta problema</a:t>
            </a:r>
            <a:r>
              <a:rPr lang="lt-LT" baseline="0" dirty="0"/>
              <a:t> jaunimo tarpe.</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14</a:t>
            </a:fld>
            <a:endParaRPr lang="lt-LT"/>
          </a:p>
        </p:txBody>
      </p:sp>
    </p:spTree>
    <p:extLst>
      <p:ext uri="{BB962C8B-B14F-4D97-AF65-F5344CB8AC3E}">
        <p14:creationId xmlns:p14="http://schemas.microsoft.com/office/powerpoint/2010/main" val="332391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Sergant</a:t>
            </a:r>
            <a:r>
              <a:rPr lang="lt-LT" baseline="0" dirty="0"/>
              <a:t> valgymo sutrikimais trečdalis respondentų nežinotų kur kreiptis.</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15</a:t>
            </a:fld>
            <a:endParaRPr lang="lt-LT"/>
          </a:p>
        </p:txBody>
      </p:sp>
    </p:spTree>
    <p:extLst>
      <p:ext uri="{BB962C8B-B14F-4D97-AF65-F5344CB8AC3E}">
        <p14:creationId xmlns:p14="http://schemas.microsoft.com/office/powerpoint/2010/main" val="2741859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16</a:t>
            </a:fld>
            <a:endParaRPr lang="lt-LT"/>
          </a:p>
        </p:txBody>
      </p:sp>
    </p:spTree>
    <p:extLst>
      <p:ext uri="{BB962C8B-B14F-4D97-AF65-F5344CB8AC3E}">
        <p14:creationId xmlns:p14="http://schemas.microsoft.com/office/powerpoint/2010/main" val="65789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Norint išvengti</a:t>
            </a:r>
            <a:r>
              <a:rPr lang="lt-LT" baseline="0" dirty="0"/>
              <a:t> mitybos sutrikimų pusė apklaustųjų kad visos prevencinės priemonės veiksmingos.</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17</a:t>
            </a:fld>
            <a:endParaRPr lang="lt-LT"/>
          </a:p>
        </p:txBody>
      </p:sp>
    </p:spTree>
    <p:extLst>
      <p:ext uri="{BB962C8B-B14F-4D97-AF65-F5344CB8AC3E}">
        <p14:creationId xmlns:p14="http://schemas.microsoft.com/office/powerpoint/2010/main" val="43290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effectLst>
                  <a:outerShdw blurRad="38100" dist="38100" dir="2700000" algn="tl">
                    <a:srgbClr val="000000">
                      <a:alpha val="43137"/>
                    </a:srgbClr>
                  </a:outerShdw>
                </a:effectLst>
                <a:latin typeface="Footlight MT Light" panose="0204060206030A020304" pitchFamily="18" charset="0"/>
              </a:rPr>
              <a:t>Išvados:</a:t>
            </a:r>
          </a:p>
          <a:p>
            <a:pPr algn="just"/>
            <a:r>
              <a:rPr lang="lt-LT" sz="1200" dirty="0">
                <a:effectLst>
                  <a:outerShdw blurRad="38100" dist="38100" dir="2700000" algn="tl">
                    <a:srgbClr val="000000">
                      <a:alpha val="43137"/>
                    </a:srgbClr>
                  </a:outerShdw>
                </a:effectLst>
                <a:latin typeface="Footlight MT Light" panose="0204060206030A020304" pitchFamily="18" charset="0"/>
              </a:rPr>
              <a:t>Dauguma gimnazijos mokinių yra nepatenkinti arba iš dalies nepatenkinti savo išvaizda ir norėtų ką nors joje keisti.</a:t>
            </a:r>
          </a:p>
          <a:p>
            <a:pPr algn="just"/>
            <a:r>
              <a:rPr lang="lt-LT" sz="1200" dirty="0">
                <a:effectLst>
                  <a:outerShdw blurRad="38100" dist="38100" dir="2700000" algn="tl">
                    <a:srgbClr val="000000">
                      <a:alpha val="43137"/>
                    </a:srgbClr>
                  </a:outerShdw>
                </a:effectLst>
                <a:latin typeface="Footlight MT Light" panose="0204060206030A020304" pitchFamily="18" charset="0"/>
              </a:rPr>
              <a:t>Dauguma mokinių mano, kad jų svoris yra per didelis ir geriausias būdas sumažinti kūno masę yra sportas.</a:t>
            </a:r>
          </a:p>
          <a:p>
            <a:pPr algn="just"/>
            <a:r>
              <a:rPr lang="lt-LT" sz="1200" dirty="0">
                <a:effectLst>
                  <a:outerShdw blurRad="38100" dist="38100" dir="2700000" algn="tl">
                    <a:srgbClr val="000000">
                      <a:alpha val="43137"/>
                    </a:srgbClr>
                  </a:outerShdw>
                </a:effectLst>
                <a:latin typeface="Footlight MT Light" panose="0204060206030A020304" pitchFamily="18" charset="0"/>
              </a:rPr>
              <a:t>Daugumai mokinių geriausiai žinomas valgymo sutrikimas yra anoreksija, tačiau apie kitus valgymo sutrukimus jiems trūksta žinių. </a:t>
            </a:r>
          </a:p>
          <a:p>
            <a:pPr algn="just"/>
            <a:r>
              <a:rPr lang="lt-LT" sz="1200" dirty="0">
                <a:effectLst>
                  <a:outerShdw blurRad="38100" dist="38100" dir="2700000" algn="tl">
                    <a:srgbClr val="000000">
                      <a:alpha val="43137"/>
                    </a:srgbClr>
                  </a:outerShdw>
                </a:effectLst>
                <a:latin typeface="Footlight MT Light" panose="0204060206030A020304" pitchFamily="18" charset="0"/>
              </a:rPr>
              <a:t>Daugelis mokinių sutinka, kad valgymo sutrikimai yra rimta problema, ir susidūrus su ja, žinotų, kur kreiptis pagalbos.</a:t>
            </a:r>
          </a:p>
          <a:p>
            <a:pPr algn="just"/>
            <a:r>
              <a:rPr lang="lt-LT" sz="1200" dirty="0">
                <a:effectLst>
                  <a:outerShdw blurRad="38100" dist="38100" dir="2700000" algn="tl">
                    <a:srgbClr val="000000">
                      <a:alpha val="43137"/>
                    </a:srgbClr>
                  </a:outerShdw>
                </a:effectLst>
                <a:latin typeface="Footlight MT Light" panose="0204060206030A020304" pitchFamily="18" charset="0"/>
              </a:rPr>
              <a:t>Nors ir didžioji dauguma  mokinių dažniau jaučia pozityvias emocijas, tačiau nemaža dalis jaučia intensyvų nuovargį.</a:t>
            </a:r>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18</a:t>
            </a:fld>
            <a:endParaRPr lang="lt-LT"/>
          </a:p>
        </p:txBody>
      </p:sp>
    </p:spTree>
    <p:extLst>
      <p:ext uri="{BB962C8B-B14F-4D97-AF65-F5344CB8AC3E}">
        <p14:creationId xmlns:p14="http://schemas.microsoft.com/office/powerpoint/2010/main" val="203628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25EE10F1-CAA4-46D1-B7C4-27A0C1032277}" type="slidenum">
              <a:rPr lang="lt-LT" smtClean="0"/>
              <a:t>19</a:t>
            </a:fld>
            <a:endParaRPr lang="lt-LT"/>
          </a:p>
        </p:txBody>
      </p:sp>
    </p:spTree>
    <p:extLst>
      <p:ext uri="{BB962C8B-B14F-4D97-AF65-F5344CB8AC3E}">
        <p14:creationId xmlns:p14="http://schemas.microsoft.com/office/powerpoint/2010/main" val="218947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Energija reikalinga žmogaus gyvybinei veiklai palaikyti. Maistas yra vienas iš energijos šaltinių. Maistas yra neatsiejama ir būtina mūsų gyvenimo dalis, tokia pati kaip vanduo ar oras. Sakoma, kad grožis reikalauja aukų, bet viskas turi ribas. Šiuo metu spaudoje ir televizijoje vis daugiau dėmesio skiriama valgymo sutrikimams.</a:t>
            </a:r>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2</a:t>
            </a:fld>
            <a:endParaRPr lang="lt-LT"/>
          </a:p>
        </p:txBody>
      </p:sp>
    </p:spTree>
    <p:extLst>
      <p:ext uri="{BB962C8B-B14F-4D97-AF65-F5344CB8AC3E}">
        <p14:creationId xmlns:p14="http://schemas.microsoft.com/office/powerpoint/2010/main" val="121359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Tikslas:</a:t>
            </a:r>
            <a:r>
              <a:rPr lang="lt-LT" baseline="0" dirty="0"/>
              <a:t> Įvertinti</a:t>
            </a:r>
            <a:r>
              <a:rPr lang="lt-LT" dirty="0"/>
              <a:t> Joniškio</a:t>
            </a:r>
            <a:r>
              <a:rPr lang="lt-LT" baseline="0" dirty="0"/>
              <a:t> „Aušros“ gimnazijos</a:t>
            </a:r>
            <a:r>
              <a:rPr lang="lt-LT" dirty="0"/>
              <a:t> požiūrį į save ir</a:t>
            </a:r>
            <a:r>
              <a:rPr lang="lt-LT" baseline="0" dirty="0"/>
              <a:t> </a:t>
            </a:r>
            <a:r>
              <a:rPr lang="lt-LT" dirty="0"/>
              <a:t>žinias apie</a:t>
            </a:r>
            <a:r>
              <a:rPr lang="lt-LT" baseline="0" dirty="0"/>
              <a:t> valgymo sutrikimus.?????</a:t>
            </a:r>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3</a:t>
            </a:fld>
            <a:endParaRPr lang="lt-LT"/>
          </a:p>
        </p:txBody>
      </p:sp>
    </p:spTree>
    <p:extLst>
      <p:ext uri="{BB962C8B-B14F-4D97-AF65-F5344CB8AC3E}">
        <p14:creationId xmlns:p14="http://schemas.microsoft.com/office/powerpoint/2010/main" val="14134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Ar tau patinka tavo fizinė išvaizda?</a:t>
            </a:r>
          </a:p>
          <a:p>
            <a:pPr marL="0" marR="0" indent="0" algn="l" defTabSz="914400" rtl="0" eaLnBrk="1" fontAlgn="auto" latinLnBrk="0" hangingPunct="1">
              <a:lnSpc>
                <a:spcPct val="100000"/>
              </a:lnSpc>
              <a:spcBef>
                <a:spcPts val="0"/>
              </a:spcBef>
              <a:spcAft>
                <a:spcPts val="0"/>
              </a:spcAft>
              <a:buClrTx/>
              <a:buSzTx/>
              <a:buFontTx/>
              <a:buNone/>
              <a:tabLst/>
              <a:defRPr/>
            </a:pPr>
            <a:r>
              <a:rPr lang="lt-LT" baseline="0" dirty="0"/>
              <a:t>ketvirtadalis apklaustųjų savo išvaizda patenkinti tačiau trys ketvirtadaliai yra nepatenkinti arba iš dalies nepatenkinti savo išvaizda.</a:t>
            </a:r>
            <a:endParaRPr lang="lt-LT" dirty="0"/>
          </a:p>
          <a:p>
            <a:endParaRPr lang="lt-LT" dirty="0"/>
          </a:p>
          <a:p>
            <a:r>
              <a:rPr lang="lt-LT" baseline="0" dirty="0"/>
              <a:t> </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4</a:t>
            </a:fld>
            <a:endParaRPr lang="lt-LT"/>
          </a:p>
        </p:txBody>
      </p:sp>
    </p:spTree>
    <p:extLst>
      <p:ext uri="{BB962C8B-B14F-4D97-AF65-F5344CB8AC3E}">
        <p14:creationId xmlns:p14="http://schemas.microsoft.com/office/powerpoint/2010/main" val="233360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Beveik 60%</a:t>
            </a:r>
            <a:r>
              <a:rPr lang="lt-LT" baseline="0" dirty="0"/>
              <a:t> mūsų gimnazijos moksleivių atrastų ką savo išvaizdoje norėtų patobulinti ir tik 7,5% nieko savo išvaizdoje nekeistų.</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5</a:t>
            </a:fld>
            <a:endParaRPr lang="lt-LT"/>
          </a:p>
        </p:txBody>
      </p:sp>
    </p:spTree>
    <p:extLst>
      <p:ext uri="{BB962C8B-B14F-4D97-AF65-F5344CB8AC3E}">
        <p14:creationId xmlns:p14="http://schemas.microsoft.com/office/powerpoint/2010/main" val="251568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Paklausus</a:t>
            </a:r>
            <a:r>
              <a:rPr lang="lt-LT" baseline="0" dirty="0"/>
              <a:t> ką keistumėte savo išvaizdoje:</a:t>
            </a:r>
          </a:p>
          <a:p>
            <a:r>
              <a:rPr lang="lt-LT" baseline="0" dirty="0"/>
              <a:t>penktadalis nurodė esantys per mažo svorio, ir vos ne pusė mano kad yra per didelio svorio.</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6</a:t>
            </a:fld>
            <a:endParaRPr lang="lt-LT"/>
          </a:p>
        </p:txBody>
      </p:sp>
    </p:spTree>
    <p:extLst>
      <p:ext uri="{BB962C8B-B14F-4D97-AF65-F5344CB8AC3E}">
        <p14:creationId xmlns:p14="http://schemas.microsoft.com/office/powerpoint/2010/main" val="390661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Dietomis</a:t>
            </a:r>
            <a:r>
              <a:rPr lang="lt-LT" baseline="0" dirty="0"/>
              <a:t> tiki 22 % apklaustųjų, kiti mano norint sulieknėti ir jaustis gerai reikia tiesiog užsiimti sportine veikla</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7</a:t>
            </a:fld>
            <a:endParaRPr lang="lt-LT"/>
          </a:p>
        </p:txBody>
      </p:sp>
    </p:spTree>
    <p:extLst>
      <p:ext uri="{BB962C8B-B14F-4D97-AF65-F5344CB8AC3E}">
        <p14:creationId xmlns:p14="http://schemas.microsoft.com/office/powerpoint/2010/main" val="374206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0" i="0" kern="1200" dirty="0" err="1">
                <a:solidFill>
                  <a:schemeClr val="tx1"/>
                </a:solidFill>
                <a:effectLst/>
                <a:latin typeface="+mn-lt"/>
                <a:ea typeface="+mn-ea"/>
                <a:cs typeface="+mn-cs"/>
              </a:rPr>
              <a:t>Ortoreksija</a:t>
            </a:r>
            <a:r>
              <a:rPr lang="lt-LT" sz="1200" b="0" i="0" kern="1200" dirty="0">
                <a:solidFill>
                  <a:schemeClr val="tx1"/>
                </a:solidFill>
                <a:effectLst/>
                <a:latin typeface="+mn-lt"/>
                <a:ea typeface="+mn-ea"/>
                <a:cs typeface="+mn-cs"/>
              </a:rPr>
              <a:t> yra valgymo sutrikimas, kuriam būdingas sveikos ir tinkamos mitybos troškimas, kurį dažnai lydi reikšmingas maisto pasirinkimo apribojimas. Nors šis terminas girdimas nuo 1997,</a:t>
            </a:r>
            <a:r>
              <a:rPr lang="lt-LT" sz="1200" b="0" i="0" kern="1200" baseline="0" dirty="0">
                <a:solidFill>
                  <a:schemeClr val="tx1"/>
                </a:solidFill>
                <a:effectLst/>
                <a:latin typeface="+mn-lt"/>
                <a:ea typeface="+mn-ea"/>
                <a:cs typeface="+mn-cs"/>
              </a:rPr>
              <a:t> tačiau apie šį sutrikimą moksleiviai žinių neturi, nors visuomenėje labai paplitęs. Ir daugiausia respondentai yra girdėję tiek turi žinių apie nervinę anoreksiją.</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8</a:t>
            </a:fld>
            <a:endParaRPr lang="lt-LT"/>
          </a:p>
        </p:txBody>
      </p:sp>
    </p:spTree>
    <p:extLst>
      <p:ext uri="{BB962C8B-B14F-4D97-AF65-F5344CB8AC3E}">
        <p14:creationId xmlns:p14="http://schemas.microsoft.com/office/powerpoint/2010/main" val="109782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Klausiant</a:t>
            </a:r>
            <a:r>
              <a:rPr lang="lt-LT" baseline="0" dirty="0"/>
              <a:t> kokiomis priemonėmis sergant valgymo sutrikimais bandomas sumažinti svorį respondentai nurodė badavimą ir sportą.</a:t>
            </a:r>
            <a:endParaRPr lang="lt-LT" dirty="0"/>
          </a:p>
        </p:txBody>
      </p:sp>
      <p:sp>
        <p:nvSpPr>
          <p:cNvPr id="4" name="Skaidrės numerio vietos rezervavimo ženklas 3"/>
          <p:cNvSpPr>
            <a:spLocks noGrp="1"/>
          </p:cNvSpPr>
          <p:nvPr>
            <p:ph type="sldNum" sz="quarter" idx="10"/>
          </p:nvPr>
        </p:nvSpPr>
        <p:spPr/>
        <p:txBody>
          <a:bodyPr/>
          <a:lstStyle/>
          <a:p>
            <a:fld id="{25EE10F1-CAA4-46D1-B7C4-27A0C1032277}" type="slidenum">
              <a:rPr lang="lt-LT" smtClean="0"/>
              <a:t>9</a:t>
            </a:fld>
            <a:endParaRPr lang="lt-LT"/>
          </a:p>
        </p:txBody>
      </p:sp>
    </p:spTree>
    <p:extLst>
      <p:ext uri="{BB962C8B-B14F-4D97-AF65-F5344CB8AC3E}">
        <p14:creationId xmlns:p14="http://schemas.microsoft.com/office/powerpoint/2010/main" val="1838398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lt-LT"/>
              <a:t>Spustelėję redaguokite stilių</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A76EB9D5-7E1A-4433-8B21-2237CC26FA2C}"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940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lt-LT"/>
              <a:t>Spustelėję redaguokite stilių</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55472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lt-LT"/>
              <a:t>Spustelėję redaguokite stilių</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29376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lt-LT"/>
              <a:t>Spustelėję redaguokite stilių</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7401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lt-LT"/>
              <a:t>Spustelėję redaguokite stilių</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11944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lt-LT"/>
              <a:t>Spustelėję redaguokite stilių</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43103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lt-LT"/>
              <a:t>Spustelėję redaguokite stilių</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27082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a:t>Spustelėję redaguokite stilių</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12834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lt-LT"/>
              <a:t>Spustelėję redaguokite stilių</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897434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919204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a:t>Spustelėję redaguokite stilių</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64775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lt-LT"/>
              <a:t>Spustelėję redaguokite stilių</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4EC2AB55-62C0-407E-B706-C907B44B0BFC}"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502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t-LT"/>
              <a:t>Spustelėję redaguokite stilių</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67973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t-LT"/>
              <a:t>Spustelėję redaguokite stilių</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2" name="Content Placeholder 3"/>
          <p:cNvSpPr>
            <a:spLocks noGrp="1"/>
          </p:cNvSpPr>
          <p:nvPr>
            <p:ph sz="quarter" idx="13"/>
          </p:nvPr>
        </p:nvSpPr>
        <p:spPr>
          <a:xfrm>
            <a:off x="913774" y="3051012"/>
            <a:ext cx="5106027" cy="27401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13" name="Content Placeholder 5"/>
          <p:cNvSpPr>
            <a:spLocks noGrp="1"/>
          </p:cNvSpPr>
          <p:nvPr>
            <p:ph sz="quarter" idx="14"/>
          </p:nvPr>
        </p:nvSpPr>
        <p:spPr>
          <a:xfrm>
            <a:off x="6172200" y="3051012"/>
            <a:ext cx="5105401" cy="27401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849709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515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3E4220E-EF40-477E-B84C-637FC7CE78DB}" type="datetimeFigureOut">
              <a:rPr lang="en-US" smtClean="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699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lt-LT"/>
              <a:t>Spustelėję redaguokite stilių</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6C5516DA-9D86-4E1E-A623-C11F9F74EB5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95853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lt-LT"/>
              <a:t>Spustelėję redaguokite stilių</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6C423185-9573-406A-8068-0AB4F2335019}"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23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C5516DA-9D86-4E1E-A623-C11F9F74EB59}" type="datetimeFigureOut">
              <a:rPr lang="en-US" smtClean="0"/>
              <a:t>9/27/2023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9606072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BE4EBF3E-5AC9-8A58-CA6F-B8F3B6CAEE0F}"/>
              </a:ext>
            </a:extLst>
          </p:cNvPr>
          <p:cNvPicPr>
            <a:picLocks noChangeAspect="1"/>
          </p:cNvPicPr>
          <p:nvPr/>
        </p:nvPicPr>
        <p:blipFill>
          <a:blip r:embed="rId3"/>
          <a:stretch>
            <a:fillRect/>
          </a:stretch>
        </p:blipFill>
        <p:spPr>
          <a:xfrm>
            <a:off x="5225410" y="2437158"/>
            <a:ext cx="1487906" cy="2032587"/>
          </a:xfrm>
          <a:prstGeom prst="rect">
            <a:avLst/>
          </a:prstGeom>
        </p:spPr>
      </p:pic>
      <p:pic>
        <p:nvPicPr>
          <p:cNvPr id="5" name="Paveikslėlis 4">
            <a:extLst>
              <a:ext uri="{FF2B5EF4-FFF2-40B4-BE49-F238E27FC236}">
                <a16:creationId xmlns:a16="http://schemas.microsoft.com/office/drawing/2014/main" id="{80ED0291-6DDF-F3E7-929F-ECA7C94AA674}"/>
              </a:ext>
            </a:extLst>
          </p:cNvPr>
          <p:cNvPicPr>
            <a:picLocks noChangeAspect="1"/>
          </p:cNvPicPr>
          <p:nvPr/>
        </p:nvPicPr>
        <p:blipFill>
          <a:blip r:embed="rId4"/>
          <a:stretch>
            <a:fillRect/>
          </a:stretch>
        </p:blipFill>
        <p:spPr>
          <a:xfrm>
            <a:off x="910870" y="1612507"/>
            <a:ext cx="2393610" cy="1872946"/>
          </a:xfrm>
          <a:prstGeom prst="rect">
            <a:avLst/>
          </a:prstGeom>
        </p:spPr>
      </p:pic>
      <p:pic>
        <p:nvPicPr>
          <p:cNvPr id="6" name="Paveikslėlis 5">
            <a:extLst>
              <a:ext uri="{FF2B5EF4-FFF2-40B4-BE49-F238E27FC236}">
                <a16:creationId xmlns:a16="http://schemas.microsoft.com/office/drawing/2014/main" id="{FA2465C3-A0B5-92CC-EF99-5E2408B1C491}"/>
              </a:ext>
            </a:extLst>
          </p:cNvPr>
          <p:cNvPicPr>
            <a:picLocks noChangeAspect="1"/>
          </p:cNvPicPr>
          <p:nvPr/>
        </p:nvPicPr>
        <p:blipFill>
          <a:blip r:embed="rId5"/>
          <a:stretch>
            <a:fillRect/>
          </a:stretch>
        </p:blipFill>
        <p:spPr>
          <a:xfrm>
            <a:off x="8511962" y="1474562"/>
            <a:ext cx="1975275" cy="1743607"/>
          </a:xfrm>
          <a:prstGeom prst="rect">
            <a:avLst/>
          </a:prstGeom>
        </p:spPr>
      </p:pic>
      <p:sp>
        <p:nvSpPr>
          <p:cNvPr id="3" name="Antrinis pavadinimas 2"/>
          <p:cNvSpPr>
            <a:spLocks noGrp="1"/>
          </p:cNvSpPr>
          <p:nvPr>
            <p:ph type="subTitle" idx="1"/>
          </p:nvPr>
        </p:nvSpPr>
        <p:spPr>
          <a:xfrm>
            <a:off x="1093441" y="4714133"/>
            <a:ext cx="9518980" cy="1996910"/>
          </a:xfrm>
        </p:spPr>
        <p:txBody>
          <a:bodyPr>
            <a:normAutofit fontScale="92500" lnSpcReduction="20000"/>
          </a:bodyPr>
          <a:lstStyle/>
          <a:p>
            <a:r>
              <a:rPr lang="en-US" sz="5400" b="1" dirty="0">
                <a:solidFill>
                  <a:srgbClr val="294018"/>
                </a:solidFill>
                <a:effectLst>
                  <a:outerShdw blurRad="38100" dist="38100" dir="2700000" algn="tl">
                    <a:srgbClr val="000000">
                      <a:alpha val="43137"/>
                    </a:srgbClr>
                  </a:outerShdw>
                </a:effectLst>
                <a:latin typeface="Footlight MT Light" panose="0204060206030A020304" pitchFamily="18" charset="0"/>
              </a:rPr>
              <a:t> health problems AND disorders</a:t>
            </a:r>
            <a:br>
              <a:rPr lang="lt-LT" b="1" dirty="0">
                <a:effectLst>
                  <a:outerShdw blurRad="38100" dist="38100" dir="2700000" algn="tl">
                    <a:srgbClr val="000000">
                      <a:alpha val="43137"/>
                    </a:srgbClr>
                  </a:outerShdw>
                </a:effectLst>
              </a:rPr>
            </a:br>
            <a:endParaRPr lang="lt-LT" dirty="0">
              <a:effectLst>
                <a:outerShdw blurRad="38100" dist="38100" dir="2700000" algn="tl">
                  <a:srgbClr val="000000">
                    <a:alpha val="43137"/>
                  </a:srgbClr>
                </a:outerShdw>
              </a:effectLst>
            </a:endParaRPr>
          </a:p>
        </p:txBody>
      </p:sp>
      <p:pic>
        <p:nvPicPr>
          <p:cNvPr id="7" name="Paveikslėlis 6">
            <a:extLst>
              <a:ext uri="{FF2B5EF4-FFF2-40B4-BE49-F238E27FC236}">
                <a16:creationId xmlns:a16="http://schemas.microsoft.com/office/drawing/2014/main" id="{2037AD0E-5458-2B33-3321-B89658E393F4}"/>
              </a:ext>
            </a:extLst>
          </p:cNvPr>
          <p:cNvPicPr>
            <a:picLocks noChangeAspect="1"/>
          </p:cNvPicPr>
          <p:nvPr/>
        </p:nvPicPr>
        <p:blipFill rotWithShape="1">
          <a:blip r:embed="rId6"/>
          <a:srcRect b="12621"/>
          <a:stretch/>
        </p:blipFill>
        <p:spPr>
          <a:xfrm>
            <a:off x="4529543" y="1369574"/>
            <a:ext cx="2797232" cy="1067585"/>
          </a:xfrm>
          <a:prstGeom prst="rect">
            <a:avLst/>
          </a:prstGeom>
        </p:spPr>
      </p:pic>
    </p:spTree>
    <p:extLst>
      <p:ext uri="{BB962C8B-B14F-4D97-AF65-F5344CB8AC3E}">
        <p14:creationId xmlns:p14="http://schemas.microsoft.com/office/powerpoint/2010/main" val="322703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What are the clear signs of bulimia nervosa?</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1405" t="45866" r="43771" b="27860"/>
          <a:stretch/>
        </p:blipFill>
        <p:spPr>
          <a:xfrm>
            <a:off x="2056384" y="2581835"/>
            <a:ext cx="8136224" cy="3802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838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What are the clear signs of anorexia nervosa?</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2933" t="32577" r="43941" b="40847"/>
          <a:stretch/>
        </p:blipFill>
        <p:spPr>
          <a:xfrm>
            <a:off x="1983669" y="2689400"/>
            <a:ext cx="8031700" cy="3784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882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What are the consequences of eating disorders?</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3783" t="20448" r="44281" b="51415"/>
          <a:stretch/>
        </p:blipFill>
        <p:spPr>
          <a:xfrm>
            <a:off x="2142440" y="2595294"/>
            <a:ext cx="7614745" cy="3888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662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fontAlgn="t"/>
            <a:r>
              <a:rPr lang="en-US" dirty="0">
                <a:effectLst>
                  <a:outerShdw blurRad="38100" dist="38100" dir="2700000" algn="tl">
                    <a:srgbClr val="000000">
                      <a:alpha val="43137"/>
                    </a:srgbClr>
                  </a:outerShdw>
                </a:effectLst>
                <a:latin typeface="Footlight MT Light" panose="0204060206030A020304" pitchFamily="18" charset="0"/>
              </a:rPr>
              <a:t>What do you think where people can get information about eating disorders?</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4123" t="36101" r="46149" b="36014"/>
          <a:stretch/>
        </p:blipFill>
        <p:spPr>
          <a:xfrm>
            <a:off x="1947134" y="2596110"/>
            <a:ext cx="8003689" cy="3777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193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28075" y="602189"/>
            <a:ext cx="10364451" cy="1596177"/>
          </a:xfrm>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Do you think eating disorders are a serious problem?</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2933" t="40428" r="43262" b="30277"/>
          <a:stretch/>
        </p:blipFill>
        <p:spPr>
          <a:xfrm>
            <a:off x="2171086" y="2662549"/>
            <a:ext cx="7951859" cy="3687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068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fontAlgn="t"/>
            <a:r>
              <a:rPr lang="en-US" dirty="0">
                <a:effectLst>
                  <a:outerShdw blurRad="38100" dist="38100" dir="2700000" algn="tl">
                    <a:srgbClr val="000000">
                      <a:alpha val="43137"/>
                    </a:srgbClr>
                  </a:outerShdw>
                </a:effectLst>
                <a:latin typeface="Footlight MT Light" panose="0204060206030A020304" pitchFamily="18" charset="0"/>
              </a:rPr>
              <a:t>Do you know where to go if you had anorexia or other eating disorders?</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2594" t="47074" r="44790" b="26048"/>
          <a:stretch/>
        </p:blipFill>
        <p:spPr>
          <a:xfrm>
            <a:off x="1912610" y="2696192"/>
            <a:ext cx="7919879" cy="3764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793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90550" y="378586"/>
            <a:ext cx="10058400" cy="1371600"/>
          </a:xfrm>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What emotions do you usually experience?</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7180" t="36545" r="46320" b="40544"/>
          <a:stretch/>
        </p:blipFill>
        <p:spPr>
          <a:xfrm>
            <a:off x="498764" y="1593236"/>
            <a:ext cx="6713718" cy="3329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aveikslėlis 6"/>
          <p:cNvPicPr>
            <a:picLocks noChangeAspect="1"/>
          </p:cNvPicPr>
          <p:nvPr/>
        </p:nvPicPr>
        <p:blipFill rotWithShape="1">
          <a:blip r:embed="rId4"/>
          <a:srcRect l="29719" t="34201" r="58333" b="63029"/>
          <a:stretch/>
        </p:blipFill>
        <p:spPr>
          <a:xfrm>
            <a:off x="2854035" y="4962174"/>
            <a:ext cx="2185061" cy="415459"/>
          </a:xfrm>
          <a:prstGeom prst="rect">
            <a:avLst/>
          </a:prstGeom>
        </p:spPr>
      </p:pic>
      <p:pic>
        <p:nvPicPr>
          <p:cNvPr id="5" name="Paveikslėlis 4"/>
          <p:cNvPicPr>
            <a:picLocks noChangeAspect="1"/>
          </p:cNvPicPr>
          <p:nvPr/>
        </p:nvPicPr>
        <p:blipFill rotWithShape="1">
          <a:blip r:embed="rId5"/>
          <a:srcRect l="31796" t="33636" r="53399" b="63248"/>
          <a:stretch/>
        </p:blipFill>
        <p:spPr>
          <a:xfrm>
            <a:off x="639289" y="4883348"/>
            <a:ext cx="2707575" cy="486710"/>
          </a:xfrm>
          <a:prstGeom prst="rect">
            <a:avLst/>
          </a:prstGeom>
        </p:spPr>
      </p:pic>
      <p:pic>
        <p:nvPicPr>
          <p:cNvPr id="8" name="Paveikslėlis 7"/>
          <p:cNvPicPr>
            <a:picLocks noChangeAspect="1"/>
          </p:cNvPicPr>
          <p:nvPr/>
        </p:nvPicPr>
        <p:blipFill rotWithShape="1">
          <a:blip r:embed="rId6"/>
          <a:srcRect l="23095" t="33647" r="45671" b="49644"/>
          <a:stretch/>
        </p:blipFill>
        <p:spPr>
          <a:xfrm>
            <a:off x="5039096" y="4679577"/>
            <a:ext cx="6736722" cy="2043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1086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34290" y="642594"/>
            <a:ext cx="10666021" cy="1460526"/>
          </a:xfrm>
        </p:spPr>
        <p:txBody>
          <a:bodyPr>
            <a:noAutofit/>
          </a:bodyPr>
          <a:lstStyle/>
          <a:p>
            <a:r>
              <a:rPr lang="en-US" sz="4400" dirty="0">
                <a:effectLst>
                  <a:outerShdw blurRad="38100" dist="38100" dir="2700000" algn="tl">
                    <a:srgbClr val="000000">
                      <a:alpha val="43137"/>
                    </a:srgbClr>
                  </a:outerShdw>
                </a:effectLst>
                <a:latin typeface="Footlight MT Light" panose="0204060206030A020304" pitchFamily="18" charset="0"/>
              </a:rPr>
              <a:t>What do you think which preventive measures can help prevent eating disorders?</a:t>
            </a:r>
            <a:endParaRPr lang="lt-LT" sz="4400"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3783" t="31370" r="46489" b="41450"/>
          <a:stretch/>
        </p:blipFill>
        <p:spPr>
          <a:xfrm>
            <a:off x="1962920" y="2704309"/>
            <a:ext cx="7901842" cy="3739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861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66800" y="260630"/>
            <a:ext cx="10058400" cy="604784"/>
          </a:xfrm>
        </p:spPr>
        <p:txBody>
          <a:bodyPr/>
          <a:lstStyle/>
          <a:p>
            <a:pPr algn="l"/>
            <a:r>
              <a:rPr lang="en-US" dirty="0">
                <a:effectLst>
                  <a:outerShdw blurRad="38100" dist="38100" dir="2700000" algn="tl">
                    <a:srgbClr val="000000">
                      <a:alpha val="43137"/>
                    </a:srgbClr>
                  </a:outerShdw>
                </a:effectLst>
                <a:latin typeface="Footlight MT Light" panose="0204060206030A020304" pitchFamily="18" charset="0"/>
              </a:rPr>
              <a:t>Conclusion</a:t>
            </a:r>
            <a:r>
              <a:rPr lang="lt-LT" dirty="0">
                <a:effectLst>
                  <a:outerShdw blurRad="38100" dist="38100" dir="2700000" algn="tl">
                    <a:srgbClr val="000000">
                      <a:alpha val="43137"/>
                    </a:srgbClr>
                  </a:outerShdw>
                </a:effectLst>
                <a:latin typeface="Footlight MT Light" panose="0204060206030A020304" pitchFamily="18" charset="0"/>
              </a:rPr>
              <a:t>: </a:t>
            </a:r>
          </a:p>
        </p:txBody>
      </p:sp>
      <p:sp>
        <p:nvSpPr>
          <p:cNvPr id="3" name="Turinio vietos rezervavimo ženklas 2"/>
          <p:cNvSpPr>
            <a:spLocks noGrp="1"/>
          </p:cNvSpPr>
          <p:nvPr>
            <p:ph idx="1"/>
          </p:nvPr>
        </p:nvSpPr>
        <p:spPr>
          <a:xfrm>
            <a:off x="408214" y="979714"/>
            <a:ext cx="11495315" cy="5878286"/>
          </a:xfrm>
        </p:spPr>
        <p:txBody>
          <a:bodyPr>
            <a:normAutofit/>
          </a:bodyPr>
          <a:lstStyle/>
          <a:p>
            <a:pPr algn="just"/>
            <a:r>
              <a:rPr lang="en-US" sz="2800" cap="none" dirty="0">
                <a:effectLst>
                  <a:outerShdw blurRad="38100" dist="38100" dir="2700000" algn="tl">
                    <a:srgbClr val="000000">
                      <a:alpha val="43137"/>
                    </a:srgbClr>
                  </a:outerShdw>
                </a:effectLst>
                <a:latin typeface="Footlight MT Light" panose="0204060206030A020304" pitchFamily="18" charset="0"/>
              </a:rPr>
              <a:t>Most of the students are dissatisfied or partially dissatisfied with their appearance and would like to change something about it.</a:t>
            </a:r>
          </a:p>
          <a:p>
            <a:pPr algn="just"/>
            <a:r>
              <a:rPr lang="en-US" sz="2800" cap="none" dirty="0">
                <a:effectLst>
                  <a:outerShdw blurRad="38100" dist="38100" dir="2700000" algn="tl">
                    <a:srgbClr val="000000">
                      <a:alpha val="43137"/>
                    </a:srgbClr>
                  </a:outerShdw>
                </a:effectLst>
                <a:latin typeface="Footlight MT Light" panose="0204060206030A020304" pitchFamily="18" charset="0"/>
              </a:rPr>
              <a:t>Most of the students think that their weight is too high and the best way to reduce body mass is to do sports.</a:t>
            </a:r>
          </a:p>
          <a:p>
            <a:pPr algn="just"/>
            <a:r>
              <a:rPr lang="en-US" sz="2800" cap="none" dirty="0">
                <a:effectLst>
                  <a:outerShdw blurRad="38100" dist="38100" dir="2700000" algn="tl">
                    <a:srgbClr val="000000">
                      <a:alpha val="43137"/>
                    </a:srgbClr>
                  </a:outerShdw>
                </a:effectLst>
                <a:latin typeface="Footlight MT Light" panose="0204060206030A020304" pitchFamily="18" charset="0"/>
              </a:rPr>
              <a:t>Anorexia is the most familiar eating disorder for most students, but most of them lack knowledge about other eating disorders.</a:t>
            </a:r>
          </a:p>
          <a:p>
            <a:pPr algn="just"/>
            <a:r>
              <a:rPr lang="en-US" sz="2800" cap="none" dirty="0">
                <a:effectLst>
                  <a:outerShdw blurRad="38100" dist="38100" dir="2700000" algn="tl">
                    <a:srgbClr val="000000">
                      <a:alpha val="43137"/>
                    </a:srgbClr>
                  </a:outerShdw>
                </a:effectLst>
                <a:latin typeface="Footlight MT Light" panose="0204060206030A020304" pitchFamily="18" charset="0"/>
              </a:rPr>
              <a:t>Most of students agree that eating disorders are a serious problem and would know where to get help if they needed.</a:t>
            </a:r>
          </a:p>
          <a:p>
            <a:pPr algn="just"/>
            <a:r>
              <a:rPr lang="en-US" sz="2800" cap="none" dirty="0">
                <a:effectLst>
                  <a:outerShdw blurRad="38100" dist="38100" dir="2700000" algn="tl">
                    <a:srgbClr val="000000">
                      <a:alpha val="43137"/>
                    </a:srgbClr>
                  </a:outerShdw>
                </a:effectLst>
                <a:latin typeface="Footlight MT Light" panose="0204060206030A020304" pitchFamily="18" charset="0"/>
              </a:rPr>
              <a:t>Although the vast majority of students feel positive emotions more often, a considerable number feel intense tiredness.</a:t>
            </a:r>
            <a:endParaRPr lang="en-US" sz="2800" dirty="0">
              <a:effectLst>
                <a:outerShdw blurRad="38100" dist="38100" dir="2700000" algn="tl">
                  <a:srgbClr val="000000">
                    <a:alpha val="43137"/>
                  </a:srgbClr>
                </a:outerShdw>
              </a:effectLst>
              <a:latin typeface="Footlight MT Light" panose="0204060206030A020304" pitchFamily="18" charset="0"/>
            </a:endParaRPr>
          </a:p>
        </p:txBody>
      </p:sp>
    </p:spTree>
    <p:extLst>
      <p:ext uri="{BB962C8B-B14F-4D97-AF65-F5344CB8AC3E}">
        <p14:creationId xmlns:p14="http://schemas.microsoft.com/office/powerpoint/2010/main" val="355435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urinio vietos rezervavimo ženklas 9">
            <a:extLst>
              <a:ext uri="{FF2B5EF4-FFF2-40B4-BE49-F238E27FC236}">
                <a16:creationId xmlns:a16="http://schemas.microsoft.com/office/drawing/2014/main" id="{1A85EF85-9DBF-8E5C-C185-2A0B8B59546C}"/>
              </a:ext>
            </a:extLst>
          </p:cNvPr>
          <p:cNvPicPr>
            <a:picLocks noGrp="1" noChangeAspect="1"/>
          </p:cNvPicPr>
          <p:nvPr>
            <p:ph idx="1"/>
          </p:nvPr>
        </p:nvPicPr>
        <p:blipFill>
          <a:blip r:embed="rId3"/>
          <a:stretch>
            <a:fillRect/>
          </a:stretch>
        </p:blipFill>
        <p:spPr>
          <a:xfrm>
            <a:off x="826893" y="925158"/>
            <a:ext cx="10581246" cy="5142155"/>
          </a:xfrm>
          <a:prstGeom prst="rect">
            <a:avLst/>
          </a:prstGeom>
          <a:ln>
            <a:noFill/>
          </a:ln>
          <a:effectLst>
            <a:outerShdw blurRad="292100" dist="139700" dir="2700000" algn="tl" rotWithShape="0">
              <a:srgbClr val="333333">
                <a:alpha val="65000"/>
              </a:srgbClr>
            </a:outerShdw>
          </a:effectLst>
        </p:spPr>
      </p:pic>
      <p:sp>
        <p:nvSpPr>
          <p:cNvPr id="3" name="Stačiakampis 2"/>
          <p:cNvSpPr/>
          <p:nvPr/>
        </p:nvSpPr>
        <p:spPr>
          <a:xfrm>
            <a:off x="3079041" y="5126922"/>
            <a:ext cx="6367064"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Footlight MT Light" panose="0204060206030A020304" pitchFamily="18" charset="0"/>
              </a:rPr>
              <a:t>Thank you for your attention</a:t>
            </a:r>
            <a:r>
              <a:rPr lang="lt-LT" sz="3600" dirty="0">
                <a:effectLst>
                  <a:outerShdw blurRad="38100" dist="38100" dir="2700000" algn="tl">
                    <a:srgbClr val="000000">
                      <a:alpha val="43137"/>
                    </a:srgbClr>
                  </a:outerShdw>
                </a:effectLst>
                <a:latin typeface="Footlight MT Light" panose="0204060206030A020304" pitchFamily="18" charset="0"/>
              </a:rPr>
              <a:t>! ☺</a:t>
            </a:r>
          </a:p>
        </p:txBody>
      </p:sp>
    </p:spTree>
    <p:extLst>
      <p:ext uri="{BB962C8B-B14F-4D97-AF65-F5344CB8AC3E}">
        <p14:creationId xmlns:p14="http://schemas.microsoft.com/office/powerpoint/2010/main" val="128026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632160" y="877981"/>
            <a:ext cx="8240157" cy="5980019"/>
          </a:xfrm>
        </p:spPr>
        <p:txBody>
          <a:bodyPr>
            <a:normAutofit/>
          </a:bodyPr>
          <a:lstStyle/>
          <a:p>
            <a:pPr algn="just"/>
            <a:r>
              <a:rPr lang="lt-LT" sz="3300" cap="none" dirty="0" err="1">
                <a:effectLst>
                  <a:outerShdw blurRad="38100" dist="38100" dir="2700000" algn="tl">
                    <a:srgbClr val="000000">
                      <a:alpha val="43137"/>
                    </a:srgbClr>
                  </a:outerShdw>
                </a:effectLst>
                <a:latin typeface="Footlight MT Light" panose="0204060206030A020304" pitchFamily="18" charset="0"/>
              </a:rPr>
              <a:t>Energy</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is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needed</a:t>
            </a:r>
            <a:r>
              <a:rPr lang="lt-LT" sz="3300" cap="none" dirty="0">
                <a:effectLst>
                  <a:outerShdw blurRad="38100" dist="38100" dir="2700000" algn="tl">
                    <a:srgbClr val="000000">
                      <a:alpha val="43137"/>
                    </a:srgbClr>
                  </a:outerShdw>
                </a:effectLst>
                <a:latin typeface="Footlight MT Light" panose="0204060206030A020304" pitchFamily="18" charset="0"/>
              </a:rPr>
              <a:t> to </a:t>
            </a:r>
            <a:r>
              <a:rPr lang="lt-LT" sz="3300" cap="none" dirty="0" err="1">
                <a:effectLst>
                  <a:outerShdw blurRad="38100" dist="38100" dir="2700000" algn="tl">
                    <a:srgbClr val="000000">
                      <a:alpha val="43137"/>
                    </a:srgbClr>
                  </a:outerShdw>
                </a:effectLst>
                <a:latin typeface="Footlight MT Light" panose="0204060206030A020304" pitchFamily="18" charset="0"/>
              </a:rPr>
              <a:t>maintain</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human</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vital</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activity</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Food</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is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one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of</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the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sources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of</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energy</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Food</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is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an</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inseparable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and</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necessary</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part</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of</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our</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life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the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same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as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water</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or</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air</a:t>
            </a:r>
            <a:r>
              <a:rPr lang="lt-LT" sz="3300" cap="none" dirty="0">
                <a:effectLst>
                  <a:outerShdw blurRad="38100" dist="38100" dir="2700000" algn="tl">
                    <a:srgbClr val="000000">
                      <a:alpha val="43137"/>
                    </a:srgbClr>
                  </a:outerShdw>
                </a:effectLst>
                <a:latin typeface="Footlight MT Light" panose="0204060206030A020304" pitchFamily="18" charset="0"/>
              </a:rPr>
              <a:t>.</a:t>
            </a:r>
          </a:p>
          <a:p>
            <a:pPr algn="just"/>
            <a:r>
              <a:rPr lang="lt-LT" sz="3300" cap="none" dirty="0">
                <a:effectLst>
                  <a:outerShdw blurRad="38100" dist="38100" dir="2700000" algn="tl">
                    <a:srgbClr val="000000">
                      <a:alpha val="43137"/>
                    </a:srgbClr>
                  </a:outerShdw>
                </a:effectLst>
                <a:latin typeface="Footlight MT Light" panose="0204060206030A020304" pitchFamily="18" charset="0"/>
              </a:rPr>
              <a:t>It </a:t>
            </a:r>
            <a:r>
              <a:rPr lang="lt-LT" sz="3300" cap="none" dirty="0" err="1">
                <a:effectLst>
                  <a:outerShdw blurRad="38100" dist="38100" dir="2700000" algn="tl">
                    <a:srgbClr val="000000">
                      <a:alpha val="43137"/>
                    </a:srgbClr>
                  </a:outerShdw>
                </a:effectLst>
                <a:latin typeface="Footlight MT Light" panose="0204060206030A020304" pitchFamily="18" charset="0"/>
              </a:rPr>
              <a:t>is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said</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that</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beauty</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requires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sacrifice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but</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everything</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has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limits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Nowadays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more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and</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more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attention</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is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paid</a:t>
            </a:r>
            <a:r>
              <a:rPr lang="lt-LT" sz="3300" cap="none" dirty="0">
                <a:effectLst>
                  <a:outerShdw blurRad="38100" dist="38100" dir="2700000" algn="tl">
                    <a:srgbClr val="000000">
                      <a:alpha val="43137"/>
                    </a:srgbClr>
                  </a:outerShdw>
                </a:effectLst>
                <a:latin typeface="Footlight MT Light" panose="0204060206030A020304" pitchFamily="18" charset="0"/>
              </a:rPr>
              <a:t> to </a:t>
            </a:r>
            <a:r>
              <a:rPr lang="lt-LT" sz="3300" cap="none" dirty="0" err="1">
                <a:effectLst>
                  <a:outerShdw blurRad="38100" dist="38100" dir="2700000" algn="tl">
                    <a:srgbClr val="000000">
                      <a:alpha val="43137"/>
                    </a:srgbClr>
                  </a:outerShdw>
                </a:effectLst>
                <a:latin typeface="Footlight MT Light" panose="0204060206030A020304" pitchFamily="18" charset="0"/>
              </a:rPr>
              <a:t>eating</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disorders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in</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the</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press</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and</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on</a:t>
            </a:r>
            <a:r>
              <a:rPr lang="lt-LT" sz="3300" cap="none" dirty="0">
                <a:effectLst>
                  <a:outerShdw blurRad="38100" dist="38100" dir="2700000" algn="tl">
                    <a:srgbClr val="000000">
                      <a:alpha val="43137"/>
                    </a:srgbClr>
                  </a:outerShdw>
                </a:effectLst>
                <a:latin typeface="Footlight MT Light" panose="0204060206030A020304" pitchFamily="18" charset="0"/>
              </a:rPr>
              <a:t> </a:t>
            </a:r>
            <a:r>
              <a:rPr lang="lt-LT" sz="3300" cap="none" dirty="0" err="1">
                <a:effectLst>
                  <a:outerShdw blurRad="38100" dist="38100" dir="2700000" algn="tl">
                    <a:srgbClr val="000000">
                      <a:alpha val="43137"/>
                    </a:srgbClr>
                  </a:outerShdw>
                </a:effectLst>
                <a:latin typeface="Footlight MT Light" panose="0204060206030A020304" pitchFamily="18" charset="0"/>
              </a:rPr>
              <a:t>television</a:t>
            </a:r>
            <a:r>
              <a:rPr lang="lt-LT" sz="3300" cap="none" dirty="0">
                <a:effectLst>
                  <a:outerShdw blurRad="38100" dist="38100" dir="2700000" algn="tl">
                    <a:srgbClr val="000000">
                      <a:alpha val="43137"/>
                    </a:srgbClr>
                  </a:outerShdw>
                </a:effectLst>
                <a:latin typeface="Footlight MT Light" panose="0204060206030A020304" pitchFamily="18" charset="0"/>
              </a:rPr>
              <a:t>.</a:t>
            </a:r>
          </a:p>
          <a:p>
            <a:pPr algn="just"/>
            <a:endParaRPr lang="lt-LT" sz="2800" dirty="0">
              <a:latin typeface="Georgia" panose="02040502050405020303" pitchFamily="18" charset="0"/>
            </a:endParaRPr>
          </a:p>
        </p:txBody>
      </p:sp>
      <p:pic>
        <p:nvPicPr>
          <p:cNvPr id="2" name="Paveikslėlis 1">
            <a:extLst>
              <a:ext uri="{FF2B5EF4-FFF2-40B4-BE49-F238E27FC236}">
                <a16:creationId xmlns:a16="http://schemas.microsoft.com/office/drawing/2014/main" id="{2C052E2F-43EC-E9B2-C354-62339B741C67}"/>
              </a:ext>
            </a:extLst>
          </p:cNvPr>
          <p:cNvPicPr>
            <a:picLocks noChangeAspect="1"/>
          </p:cNvPicPr>
          <p:nvPr/>
        </p:nvPicPr>
        <p:blipFill>
          <a:blip r:embed="rId3"/>
          <a:stretch>
            <a:fillRect/>
          </a:stretch>
        </p:blipFill>
        <p:spPr>
          <a:xfrm>
            <a:off x="269730" y="1371522"/>
            <a:ext cx="3215473" cy="41368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912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648561" y="536874"/>
            <a:ext cx="7773025" cy="1596177"/>
          </a:xfrm>
        </p:spPr>
        <p:txBody>
          <a:bodyPr/>
          <a:lstStyle/>
          <a:p>
            <a:pPr algn="l"/>
            <a:r>
              <a:rPr lang="lt-LT" dirty="0" err="1">
                <a:effectLst>
                  <a:outerShdw blurRad="38100" dist="38100" dir="2700000" algn="tl">
                    <a:srgbClr val="000000">
                      <a:alpha val="43137"/>
                    </a:srgbClr>
                  </a:outerShdw>
                </a:effectLst>
                <a:latin typeface="Footlight MT Light" panose="0204060206030A020304" pitchFamily="18" charset="0"/>
              </a:rPr>
              <a:t>The</a:t>
            </a:r>
            <a:r>
              <a:rPr lang="lt-LT" dirty="0">
                <a:effectLst>
                  <a:outerShdw blurRad="38100" dist="38100" dir="2700000" algn="tl">
                    <a:srgbClr val="000000">
                      <a:alpha val="43137"/>
                    </a:srgbClr>
                  </a:outerShdw>
                </a:effectLst>
                <a:latin typeface="Footlight MT Light" panose="0204060206030A020304" pitchFamily="18" charset="0"/>
              </a:rPr>
              <a:t> </a:t>
            </a:r>
            <a:r>
              <a:rPr lang="lt-LT" dirty="0" err="1">
                <a:effectLst>
                  <a:outerShdw blurRad="38100" dist="38100" dir="2700000" algn="tl">
                    <a:srgbClr val="000000">
                      <a:alpha val="43137"/>
                    </a:srgbClr>
                  </a:outerShdw>
                </a:effectLst>
                <a:latin typeface="Footlight MT Light" panose="0204060206030A020304" pitchFamily="18" charset="0"/>
              </a:rPr>
              <a:t>aim</a:t>
            </a:r>
            <a:r>
              <a:rPr lang="lt-LT" dirty="0">
                <a:effectLst>
                  <a:outerShdw blurRad="38100" dist="38100" dir="2700000" algn="tl">
                    <a:srgbClr val="000000">
                      <a:alpha val="43137"/>
                    </a:srgbClr>
                  </a:outerShdw>
                </a:effectLst>
                <a:latin typeface="Footlight MT Light" panose="0204060206030A020304" pitchFamily="18" charset="0"/>
              </a:rPr>
              <a:t> </a:t>
            </a:r>
            <a:r>
              <a:rPr lang="lt-LT" dirty="0" err="1">
                <a:effectLst>
                  <a:outerShdw blurRad="38100" dist="38100" dir="2700000" algn="tl">
                    <a:srgbClr val="000000">
                      <a:alpha val="43137"/>
                    </a:srgbClr>
                  </a:outerShdw>
                </a:effectLst>
                <a:latin typeface="Footlight MT Light" panose="0204060206030A020304" pitchFamily="18" charset="0"/>
              </a:rPr>
              <a:t>of</a:t>
            </a:r>
            <a:r>
              <a:rPr lang="lt-LT" dirty="0">
                <a:effectLst>
                  <a:outerShdw blurRad="38100" dist="38100" dir="2700000" algn="tl">
                    <a:srgbClr val="000000">
                      <a:alpha val="43137"/>
                    </a:srgbClr>
                  </a:outerShdw>
                </a:effectLst>
                <a:latin typeface="Footlight MT Light" panose="0204060206030A020304" pitchFamily="18" charset="0"/>
              </a:rPr>
              <a:t> </a:t>
            </a:r>
            <a:r>
              <a:rPr lang="lt-LT" dirty="0" err="1">
                <a:effectLst>
                  <a:outerShdw blurRad="38100" dist="38100" dir="2700000" algn="tl">
                    <a:srgbClr val="000000">
                      <a:alpha val="43137"/>
                    </a:srgbClr>
                  </a:outerShdw>
                </a:effectLst>
                <a:latin typeface="Footlight MT Light" panose="0204060206030A020304" pitchFamily="18" charset="0"/>
              </a:rPr>
              <a:t>the</a:t>
            </a:r>
            <a:r>
              <a:rPr lang="lt-LT" dirty="0">
                <a:effectLst>
                  <a:outerShdw blurRad="38100" dist="38100" dir="2700000" algn="tl">
                    <a:srgbClr val="000000">
                      <a:alpha val="43137"/>
                    </a:srgbClr>
                  </a:outerShdw>
                </a:effectLst>
                <a:latin typeface="Footlight MT Light" panose="0204060206030A020304" pitchFamily="18" charset="0"/>
              </a:rPr>
              <a:t> </a:t>
            </a:r>
            <a:r>
              <a:rPr lang="lt-LT" dirty="0" err="1">
                <a:effectLst>
                  <a:outerShdw blurRad="38100" dist="38100" dir="2700000" algn="tl">
                    <a:srgbClr val="000000">
                      <a:alpha val="43137"/>
                    </a:srgbClr>
                  </a:outerShdw>
                </a:effectLst>
                <a:latin typeface="Footlight MT Light" panose="0204060206030A020304" pitchFamily="18" charset="0"/>
              </a:rPr>
              <a:t>surey</a:t>
            </a:r>
            <a:r>
              <a:rPr lang="lt-LT" dirty="0">
                <a:effectLst>
                  <a:outerShdw blurRad="38100" dist="38100" dir="2700000" algn="tl">
                    <a:srgbClr val="000000">
                      <a:alpha val="43137"/>
                    </a:srgbClr>
                  </a:outerShdw>
                </a:effectLst>
                <a:latin typeface="Footlight MT Light" panose="0204060206030A020304" pitchFamily="18" charset="0"/>
              </a:rPr>
              <a:t>:</a:t>
            </a:r>
          </a:p>
        </p:txBody>
      </p:sp>
      <p:sp>
        <p:nvSpPr>
          <p:cNvPr id="3" name="Turinio vietos rezervavimo ženklas 2"/>
          <p:cNvSpPr>
            <a:spLocks noGrp="1"/>
          </p:cNvSpPr>
          <p:nvPr>
            <p:ph idx="1"/>
          </p:nvPr>
        </p:nvSpPr>
        <p:spPr>
          <a:xfrm>
            <a:off x="1257299" y="1926222"/>
            <a:ext cx="9290957" cy="4490907"/>
          </a:xfrm>
        </p:spPr>
        <p:txBody>
          <a:bodyPr>
            <a:normAutofit lnSpcReduction="10000"/>
          </a:bodyPr>
          <a:lstStyle/>
          <a:p>
            <a:pPr algn="just"/>
            <a:r>
              <a:rPr lang="en-US" sz="3200" cap="none" dirty="0">
                <a:effectLst>
                  <a:outerShdw blurRad="38100" dist="38100" dir="2700000" algn="tl">
                    <a:srgbClr val="000000">
                      <a:alpha val="43137"/>
                    </a:srgbClr>
                  </a:outerShdw>
                </a:effectLst>
                <a:latin typeface="Footlight MT Light" panose="0204060206030A020304" pitchFamily="18" charset="0"/>
              </a:rPr>
              <a:t>To evaluate students</a:t>
            </a:r>
            <a:r>
              <a:rPr lang="lt-LT" sz="3200" cap="none" dirty="0">
                <a:effectLst>
                  <a:outerShdw blurRad="38100" dist="38100" dir="2700000" algn="tl">
                    <a:srgbClr val="000000">
                      <a:alpha val="43137"/>
                    </a:srgbClr>
                  </a:outerShdw>
                </a:effectLst>
                <a:latin typeface="Footlight MT Light" panose="0204060206030A020304" pitchFamily="18" charset="0"/>
              </a:rPr>
              <a:t>‘ </a:t>
            </a:r>
            <a:r>
              <a:rPr lang="en-US" sz="3200" cap="none" dirty="0">
                <a:effectLst>
                  <a:outerShdw blurRad="38100" dist="38100" dir="2700000" algn="tl">
                    <a:srgbClr val="000000">
                      <a:alpha val="43137"/>
                    </a:srgbClr>
                  </a:outerShdw>
                </a:effectLst>
                <a:latin typeface="Footlight MT Light" panose="0204060206030A020304" pitchFamily="18" charset="0"/>
              </a:rPr>
              <a:t>from</a:t>
            </a:r>
            <a:r>
              <a:rPr lang="lt-LT" sz="3200" cap="none" dirty="0">
                <a:effectLst>
                  <a:outerShdw blurRad="38100" dist="38100" dir="2700000" algn="tl">
                    <a:srgbClr val="000000">
                      <a:alpha val="43137"/>
                    </a:srgbClr>
                  </a:outerShdw>
                </a:effectLst>
                <a:latin typeface="Footlight MT Light" panose="0204060206030A020304" pitchFamily="18" charset="0"/>
              </a:rPr>
              <a:t> J</a:t>
            </a:r>
            <a:r>
              <a:rPr lang="en-US" sz="3200" cap="none" dirty="0" err="1">
                <a:effectLst>
                  <a:outerShdw blurRad="38100" dist="38100" dir="2700000" algn="tl">
                    <a:srgbClr val="000000">
                      <a:alpha val="43137"/>
                    </a:srgbClr>
                  </a:outerShdw>
                </a:effectLst>
                <a:latin typeface="Footlight MT Light" panose="0204060206030A020304" pitchFamily="18" charset="0"/>
              </a:rPr>
              <a:t>oniškis</a:t>
            </a:r>
            <a:r>
              <a:rPr lang="en-US" sz="3200" cap="none" dirty="0">
                <a:effectLst>
                  <a:outerShdw blurRad="38100" dist="38100" dir="2700000" algn="tl">
                    <a:srgbClr val="000000">
                      <a:alpha val="43137"/>
                    </a:srgbClr>
                  </a:outerShdw>
                </a:effectLst>
                <a:latin typeface="Footlight MT Light" panose="0204060206030A020304" pitchFamily="18" charset="0"/>
              </a:rPr>
              <a:t> „</a:t>
            </a:r>
            <a:r>
              <a:rPr lang="lt-LT" sz="3200" cap="none" dirty="0">
                <a:effectLst>
                  <a:outerShdw blurRad="38100" dist="38100" dir="2700000" algn="tl">
                    <a:srgbClr val="000000">
                      <a:alpha val="43137"/>
                    </a:srgbClr>
                  </a:outerShdw>
                </a:effectLst>
                <a:latin typeface="Footlight MT Light" panose="0204060206030A020304" pitchFamily="18" charset="0"/>
              </a:rPr>
              <a:t>A</a:t>
            </a:r>
            <a:r>
              <a:rPr lang="en-US" sz="3200" cap="none" dirty="0" err="1">
                <a:effectLst>
                  <a:outerShdw blurRad="38100" dist="38100" dir="2700000" algn="tl">
                    <a:srgbClr val="000000">
                      <a:alpha val="43137"/>
                    </a:srgbClr>
                  </a:outerShdw>
                </a:effectLst>
                <a:latin typeface="Footlight MT Light" panose="0204060206030A020304" pitchFamily="18" charset="0"/>
              </a:rPr>
              <a:t>ušr</a:t>
            </a:r>
            <a:r>
              <a:rPr lang="lt-LT" sz="3200" cap="none" dirty="0">
                <a:effectLst>
                  <a:outerShdw blurRad="38100" dist="38100" dir="2700000" algn="tl">
                    <a:srgbClr val="000000">
                      <a:alpha val="43137"/>
                    </a:srgbClr>
                  </a:outerShdw>
                </a:effectLst>
                <a:latin typeface="Footlight MT Light" panose="0204060206030A020304" pitchFamily="18" charset="0"/>
              </a:rPr>
              <a:t>o</a:t>
            </a:r>
            <a:r>
              <a:rPr lang="en-US" sz="3200" cap="none" dirty="0">
                <a:effectLst>
                  <a:outerShdw blurRad="38100" dist="38100" dir="2700000" algn="tl">
                    <a:srgbClr val="000000">
                      <a:alpha val="43137"/>
                    </a:srgbClr>
                  </a:outerShdw>
                </a:effectLst>
                <a:latin typeface="Footlight MT Light" panose="0204060206030A020304" pitchFamily="18" charset="0"/>
              </a:rPr>
              <a:t>s" gymnasium attitude towards themselves and </a:t>
            </a:r>
            <a:r>
              <a:rPr lang="lt-LT" sz="3200" cap="none" dirty="0" err="1">
                <a:effectLst>
                  <a:outerShdw blurRad="38100" dist="38100" dir="2700000" algn="tl">
                    <a:srgbClr val="000000">
                      <a:alpha val="43137"/>
                    </a:srgbClr>
                  </a:outerShdw>
                </a:effectLst>
                <a:latin typeface="Footlight MT Light" panose="0204060206030A020304" pitchFamily="18" charset="0"/>
              </a:rPr>
              <a:t>their</a:t>
            </a:r>
            <a:r>
              <a:rPr lang="lt-LT" sz="3200" cap="none" dirty="0">
                <a:effectLst>
                  <a:outerShdw blurRad="38100" dist="38100" dir="2700000" algn="tl">
                    <a:srgbClr val="000000">
                      <a:alpha val="43137"/>
                    </a:srgbClr>
                  </a:outerShdw>
                </a:effectLst>
                <a:latin typeface="Footlight MT Light" panose="0204060206030A020304" pitchFamily="18" charset="0"/>
              </a:rPr>
              <a:t> </a:t>
            </a:r>
            <a:r>
              <a:rPr lang="en-US" sz="3200" cap="none" dirty="0">
                <a:effectLst>
                  <a:outerShdw blurRad="38100" dist="38100" dir="2700000" algn="tl">
                    <a:srgbClr val="000000">
                      <a:alpha val="43137"/>
                    </a:srgbClr>
                  </a:outerShdw>
                </a:effectLst>
                <a:latin typeface="Footlight MT Light" panose="0204060206030A020304" pitchFamily="18" charset="0"/>
              </a:rPr>
              <a:t>knowledge about eating disorders</a:t>
            </a:r>
            <a:endParaRPr lang="lt-LT" sz="3200" cap="none" dirty="0">
              <a:effectLst>
                <a:outerShdw blurRad="38100" dist="38100" dir="2700000" algn="tl">
                  <a:srgbClr val="000000">
                    <a:alpha val="43137"/>
                  </a:srgbClr>
                </a:outerShdw>
              </a:effectLst>
              <a:latin typeface="Footlight MT Light" panose="0204060206030A020304" pitchFamily="18" charset="0"/>
            </a:endParaRPr>
          </a:p>
          <a:p>
            <a:pPr algn="just"/>
            <a:endParaRPr lang="lt-LT" sz="3200" cap="none" dirty="0">
              <a:effectLst>
                <a:outerShdw blurRad="38100" dist="38100" dir="2700000" algn="tl">
                  <a:srgbClr val="000000">
                    <a:alpha val="43137"/>
                  </a:srgbClr>
                </a:outerShdw>
              </a:effectLst>
              <a:latin typeface="Footlight MT Light" panose="0204060206030A020304" pitchFamily="18" charset="0"/>
            </a:endParaRPr>
          </a:p>
          <a:p>
            <a:pPr algn="just"/>
            <a:endParaRPr lang="lt-LT" sz="3200" cap="none" dirty="0">
              <a:effectLst>
                <a:outerShdw blurRad="38100" dist="38100" dir="2700000" algn="tl">
                  <a:srgbClr val="000000">
                    <a:alpha val="43137"/>
                  </a:srgbClr>
                </a:outerShdw>
              </a:effectLst>
              <a:latin typeface="Footlight MT Light" panose="0204060206030A020304" pitchFamily="18" charset="0"/>
            </a:endParaRPr>
          </a:p>
          <a:p>
            <a:pPr marL="0" indent="0" algn="ctr">
              <a:buNone/>
            </a:pPr>
            <a:r>
              <a:rPr lang="en-US" sz="3200" i="1" cap="none" dirty="0">
                <a:effectLst>
                  <a:outerShdw blurRad="38100" dist="38100" dir="2700000" algn="tl">
                    <a:srgbClr val="000000">
                      <a:alpha val="43137"/>
                    </a:srgbClr>
                  </a:outerShdw>
                </a:effectLst>
                <a:latin typeface="Footlight MT Light" panose="0204060206030A020304" pitchFamily="18" charset="0"/>
              </a:rPr>
              <a:t>80 </a:t>
            </a:r>
            <a:r>
              <a:rPr lang="lt-LT" sz="3200" i="1" cap="none" dirty="0" err="1">
                <a:effectLst>
                  <a:outerShdw blurRad="38100" dist="38100" dir="2700000" algn="tl">
                    <a:srgbClr val="000000">
                      <a:alpha val="43137"/>
                    </a:srgbClr>
                  </a:outerShdw>
                </a:effectLst>
                <a:latin typeface="Footlight MT Light" panose="0204060206030A020304" pitchFamily="18" charset="0"/>
              </a:rPr>
              <a:t>students</a:t>
            </a:r>
            <a:r>
              <a:rPr lang="lt-LT" sz="3200" i="1" cap="none" dirty="0">
                <a:effectLst>
                  <a:outerShdw blurRad="38100" dist="38100" dir="2700000" algn="tl">
                    <a:srgbClr val="000000">
                      <a:alpha val="43137"/>
                    </a:srgbClr>
                  </a:outerShdw>
                </a:effectLst>
                <a:latin typeface="Footlight MT Light" panose="0204060206030A020304" pitchFamily="18" charset="0"/>
              </a:rPr>
              <a:t> </a:t>
            </a:r>
            <a:r>
              <a:rPr lang="lt-LT" sz="3200" i="1" cap="none" dirty="0" err="1">
                <a:effectLst>
                  <a:outerShdw blurRad="38100" dist="38100" dir="2700000" algn="tl">
                    <a:srgbClr val="000000">
                      <a:alpha val="43137"/>
                    </a:srgbClr>
                  </a:outerShdw>
                </a:effectLst>
                <a:latin typeface="Footlight MT Light" panose="0204060206030A020304" pitchFamily="18" charset="0"/>
              </a:rPr>
              <a:t>from</a:t>
            </a:r>
            <a:r>
              <a:rPr lang="lt-LT" sz="3200" i="1" cap="none" dirty="0">
                <a:effectLst>
                  <a:outerShdw blurRad="38100" dist="38100" dir="2700000" algn="tl">
                    <a:srgbClr val="000000">
                      <a:alpha val="43137"/>
                    </a:srgbClr>
                  </a:outerShdw>
                </a:effectLst>
                <a:latin typeface="Footlight MT Light" panose="0204060206030A020304" pitchFamily="18" charset="0"/>
              </a:rPr>
              <a:t> J</a:t>
            </a:r>
            <a:r>
              <a:rPr lang="en-US" sz="3200" i="1" cap="none" dirty="0" err="1">
                <a:effectLst>
                  <a:outerShdw blurRad="38100" dist="38100" dir="2700000" algn="tl">
                    <a:srgbClr val="000000">
                      <a:alpha val="43137"/>
                    </a:srgbClr>
                  </a:outerShdw>
                </a:effectLst>
                <a:latin typeface="Footlight MT Light" panose="0204060206030A020304" pitchFamily="18" charset="0"/>
              </a:rPr>
              <a:t>oniškis</a:t>
            </a:r>
            <a:r>
              <a:rPr lang="en-US" sz="3200" i="1" cap="none" dirty="0">
                <a:effectLst>
                  <a:outerShdw blurRad="38100" dist="38100" dir="2700000" algn="tl">
                    <a:srgbClr val="000000">
                      <a:alpha val="43137"/>
                    </a:srgbClr>
                  </a:outerShdw>
                </a:effectLst>
                <a:latin typeface="Footlight MT Light" panose="0204060206030A020304" pitchFamily="18" charset="0"/>
              </a:rPr>
              <a:t> „</a:t>
            </a:r>
            <a:r>
              <a:rPr lang="lt-LT" sz="3200" i="1" cap="none" dirty="0">
                <a:effectLst>
                  <a:outerShdw blurRad="38100" dist="38100" dir="2700000" algn="tl">
                    <a:srgbClr val="000000">
                      <a:alpha val="43137"/>
                    </a:srgbClr>
                  </a:outerShdw>
                </a:effectLst>
                <a:latin typeface="Footlight MT Light" panose="0204060206030A020304" pitchFamily="18" charset="0"/>
              </a:rPr>
              <a:t>A</a:t>
            </a:r>
            <a:r>
              <a:rPr lang="en-US" sz="3200" i="1" cap="none" dirty="0" err="1">
                <a:effectLst>
                  <a:outerShdw blurRad="38100" dist="38100" dir="2700000" algn="tl">
                    <a:srgbClr val="000000">
                      <a:alpha val="43137"/>
                    </a:srgbClr>
                  </a:outerShdw>
                </a:effectLst>
                <a:latin typeface="Footlight MT Light" panose="0204060206030A020304" pitchFamily="18" charset="0"/>
              </a:rPr>
              <a:t>ušr</a:t>
            </a:r>
            <a:r>
              <a:rPr lang="lt-LT" sz="3200" i="1" cap="none" dirty="0">
                <a:effectLst>
                  <a:outerShdw blurRad="38100" dist="38100" dir="2700000" algn="tl">
                    <a:srgbClr val="000000">
                      <a:alpha val="43137"/>
                    </a:srgbClr>
                  </a:outerShdw>
                </a:effectLst>
                <a:latin typeface="Footlight MT Light" panose="0204060206030A020304" pitchFamily="18" charset="0"/>
              </a:rPr>
              <a:t>o</a:t>
            </a:r>
            <a:r>
              <a:rPr lang="en-US" sz="3200" i="1" cap="none" dirty="0">
                <a:effectLst>
                  <a:outerShdw blurRad="38100" dist="38100" dir="2700000" algn="tl">
                    <a:srgbClr val="000000">
                      <a:alpha val="43137"/>
                    </a:srgbClr>
                  </a:outerShdw>
                </a:effectLst>
                <a:latin typeface="Footlight MT Light" panose="0204060206030A020304" pitchFamily="18" charset="0"/>
              </a:rPr>
              <a:t>s" </a:t>
            </a:r>
            <a:r>
              <a:rPr lang="lt-LT" sz="3200" i="1" cap="none" dirty="0" err="1">
                <a:effectLst>
                  <a:outerShdw blurRad="38100" dist="38100" dir="2700000" algn="tl">
                    <a:srgbClr val="000000">
                      <a:alpha val="43137"/>
                    </a:srgbClr>
                  </a:outerShdw>
                </a:effectLst>
                <a:latin typeface="Footlight MT Light" panose="0204060206030A020304" pitchFamily="18" charset="0"/>
              </a:rPr>
              <a:t>gymnasium</a:t>
            </a:r>
            <a:r>
              <a:rPr lang="en-US" sz="3200" i="1" cap="none" dirty="0">
                <a:effectLst>
                  <a:outerShdw blurRad="38100" dist="38100" dir="2700000" algn="tl">
                    <a:srgbClr val="000000">
                      <a:alpha val="43137"/>
                    </a:srgbClr>
                  </a:outerShdw>
                </a:effectLst>
                <a:latin typeface="Footlight MT Light" panose="0204060206030A020304" pitchFamily="18" charset="0"/>
              </a:rPr>
              <a:t> aged </a:t>
            </a:r>
            <a:endParaRPr lang="lt-LT" sz="3200" i="1" cap="none" dirty="0">
              <a:effectLst>
                <a:outerShdw blurRad="38100" dist="38100" dir="2700000" algn="tl">
                  <a:srgbClr val="000000">
                    <a:alpha val="43137"/>
                  </a:srgbClr>
                </a:outerShdw>
              </a:effectLst>
              <a:latin typeface="Footlight MT Light" panose="0204060206030A020304" pitchFamily="18" charset="0"/>
            </a:endParaRPr>
          </a:p>
          <a:p>
            <a:pPr marL="0" indent="0" algn="ctr">
              <a:buNone/>
            </a:pPr>
            <a:r>
              <a:rPr lang="en-US" sz="3200" i="1" cap="none" dirty="0">
                <a:effectLst>
                  <a:outerShdw blurRad="38100" dist="38100" dir="2700000" algn="tl">
                    <a:srgbClr val="000000">
                      <a:alpha val="43137"/>
                    </a:srgbClr>
                  </a:outerShdw>
                </a:effectLst>
                <a:latin typeface="Footlight MT Light" panose="0204060206030A020304" pitchFamily="18" charset="0"/>
              </a:rPr>
              <a:t>15-17 participated in the survey.</a:t>
            </a:r>
            <a:endParaRPr lang="lt-LT" sz="3200" i="1" cap="none" dirty="0">
              <a:effectLst>
                <a:outerShdw blurRad="38100" dist="38100" dir="2700000" algn="tl">
                  <a:srgbClr val="000000">
                    <a:alpha val="43137"/>
                  </a:srgbClr>
                </a:outerShdw>
              </a:effectLst>
              <a:latin typeface="Footlight MT Light" panose="0204060206030A020304" pitchFamily="18" charset="0"/>
            </a:endParaRPr>
          </a:p>
          <a:p>
            <a:pPr algn="just"/>
            <a:endParaRPr lang="lt-LT" sz="3200" cap="none" dirty="0">
              <a:latin typeface="Footlight MT Light" panose="0204060206030A020304" pitchFamily="18" charset="0"/>
            </a:endParaRPr>
          </a:p>
        </p:txBody>
      </p:sp>
    </p:spTree>
    <p:extLst>
      <p:ext uri="{BB962C8B-B14F-4D97-AF65-F5344CB8AC3E}">
        <p14:creationId xmlns:p14="http://schemas.microsoft.com/office/powerpoint/2010/main" val="352214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Do you like your physical appearance?</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3783" t="32870" r="44451" b="36921"/>
          <a:stretch/>
        </p:blipFill>
        <p:spPr>
          <a:xfrm>
            <a:off x="2032274" y="2397574"/>
            <a:ext cx="8127451" cy="38878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028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Would you like to change something in your appearance?</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4127" t="46367" r="45538" b="25245"/>
          <a:stretch/>
        </p:blipFill>
        <p:spPr>
          <a:xfrm>
            <a:off x="2097740" y="2516451"/>
            <a:ext cx="7949902" cy="3855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1192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What would you like to change in your appearance? </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5" name="Turinio vietos rezervavimo ženklas 4"/>
          <p:cNvPicPr>
            <a:picLocks noGrp="1" noChangeAspect="1"/>
          </p:cNvPicPr>
          <p:nvPr>
            <p:ph idx="1"/>
          </p:nvPr>
        </p:nvPicPr>
        <p:blipFill rotWithShape="1">
          <a:blip r:embed="rId3"/>
          <a:srcRect b="50185"/>
          <a:stretch/>
        </p:blipFill>
        <p:spPr>
          <a:xfrm>
            <a:off x="2000922" y="2873148"/>
            <a:ext cx="8283390" cy="3538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786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What is better for losing weight and feeling good:</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3783" t="30464" r="45980" b="42658"/>
          <a:stretch/>
        </p:blipFill>
        <p:spPr>
          <a:xfrm>
            <a:off x="2130827" y="2815078"/>
            <a:ext cx="7755451" cy="3607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7092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What eating disorders do you know?</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3952" t="44355" r="43262" b="28163"/>
          <a:stretch/>
        </p:blipFill>
        <p:spPr>
          <a:xfrm>
            <a:off x="2137279" y="2882515"/>
            <a:ext cx="7512330" cy="3416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049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Footlight MT Light" panose="0204060206030A020304" pitchFamily="18" charset="0"/>
              </a:rPr>
              <a:t>What do you think which methods are used to reduce weight in eating disorders?</a:t>
            </a:r>
            <a:endParaRPr lang="lt-LT" dirty="0">
              <a:effectLst>
                <a:outerShdw blurRad="38100" dist="38100" dir="2700000" algn="tl">
                  <a:srgbClr val="000000">
                    <a:alpha val="43137"/>
                  </a:srgbClr>
                </a:outerShdw>
              </a:effectLst>
              <a:latin typeface="Footlight MT Light" panose="0204060206030A020304" pitchFamily="18" charset="0"/>
            </a:endParaRPr>
          </a:p>
        </p:txBody>
      </p:sp>
      <p:pic>
        <p:nvPicPr>
          <p:cNvPr id="4" name="Turinio vietos rezervavimo ženklas 3"/>
          <p:cNvPicPr>
            <a:picLocks noGrp="1" noChangeAspect="1"/>
          </p:cNvPicPr>
          <p:nvPr>
            <p:ph idx="1"/>
          </p:nvPr>
        </p:nvPicPr>
        <p:blipFill rotWithShape="1">
          <a:blip r:embed="rId3"/>
          <a:srcRect l="23783" t="31672" r="46150" b="40242"/>
          <a:stretch/>
        </p:blipFill>
        <p:spPr>
          <a:xfrm>
            <a:off x="2116180" y="2737410"/>
            <a:ext cx="7619491" cy="3541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1669957"/>
      </p:ext>
    </p:extLst>
  </p:cSld>
  <p:clrMapOvr>
    <a:masterClrMapping/>
  </p:clrMapOvr>
</p:sld>
</file>

<file path=ppt/theme/theme1.xml><?xml version="1.0" encoding="utf-8"?>
<a:theme xmlns:a="http://schemas.openxmlformats.org/drawingml/2006/main" name="Lašelis">
  <a:themeElements>
    <a:clrScheme name="Lašelis">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Lašeli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šelis">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TM04033925[[fn=Lašelis]]</Template>
  <TotalTime>419</TotalTime>
  <Words>889</Words>
  <Application>Microsoft Office PowerPoint</Application>
  <PresentationFormat>Plačiaekranė</PresentationFormat>
  <Paragraphs>76</Paragraphs>
  <Slides>19</Slides>
  <Notes>19</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19</vt:i4>
      </vt:variant>
    </vt:vector>
  </HeadingPairs>
  <TitlesOfParts>
    <vt:vector size="25" baseType="lpstr">
      <vt:lpstr>Arial</vt:lpstr>
      <vt:lpstr>Calibri</vt:lpstr>
      <vt:lpstr>Footlight MT Light</vt:lpstr>
      <vt:lpstr>Georgia</vt:lpstr>
      <vt:lpstr>Tw Cen MT</vt:lpstr>
      <vt:lpstr>Lašelis</vt:lpstr>
      <vt:lpstr>„PowerPoint“ pateiktis</vt:lpstr>
      <vt:lpstr>„PowerPoint“ pateiktis</vt:lpstr>
      <vt:lpstr>The aim of the surey:</vt:lpstr>
      <vt:lpstr>Do you like your physical appearance?</vt:lpstr>
      <vt:lpstr>Would you like to change something in your appearance?</vt:lpstr>
      <vt:lpstr>What would you like to change in your appearance? </vt:lpstr>
      <vt:lpstr>What is better for losing weight and feeling good:</vt:lpstr>
      <vt:lpstr>What eating disorders do you know?</vt:lpstr>
      <vt:lpstr>What do you think which methods are used to reduce weight in eating disorders?</vt:lpstr>
      <vt:lpstr>What are the clear signs of bulimia nervosa?</vt:lpstr>
      <vt:lpstr>What are the clear signs of anorexia nervosa?</vt:lpstr>
      <vt:lpstr>What are the consequences of eating disorders?</vt:lpstr>
      <vt:lpstr>What do you think where people can get information about eating disorders?</vt:lpstr>
      <vt:lpstr>Do you think eating disorders are a serious problem?</vt:lpstr>
      <vt:lpstr>Do you know where to go if you had anorexia or other eating disorders?</vt:lpstr>
      <vt:lpstr>What emotions do you usually experience?</vt:lpstr>
      <vt:lpstr>What do you think which preventive measures can help prevent eating disorders?</vt:lpstr>
      <vt:lpstr>Conclusion: </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Erasmus_survey healthy problems_disorders</dc:title>
  <dc:creator>Darbuotojas</dc:creator>
  <cp:lastModifiedBy>Vilma Min</cp:lastModifiedBy>
  <cp:revision>26</cp:revision>
  <dcterms:created xsi:type="dcterms:W3CDTF">2023-01-26T07:56:51Z</dcterms:created>
  <dcterms:modified xsi:type="dcterms:W3CDTF">2023-09-27T16:04:31Z</dcterms:modified>
</cp:coreProperties>
</file>