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35"/>
  </p:notesMasterIdLst>
  <p:handoutMasterIdLst>
    <p:handoutMasterId r:id="rId36"/>
  </p:handoutMasterIdLst>
  <p:sldIdLst>
    <p:sldId id="273" r:id="rId2"/>
    <p:sldId id="258" r:id="rId3"/>
    <p:sldId id="259" r:id="rId4"/>
    <p:sldId id="260" r:id="rId5"/>
    <p:sldId id="261" r:id="rId6"/>
    <p:sldId id="262" r:id="rId7"/>
    <p:sldId id="263" r:id="rId8"/>
    <p:sldId id="264" r:id="rId9"/>
    <p:sldId id="265" r:id="rId10"/>
    <p:sldId id="266" r:id="rId11"/>
    <p:sldId id="267" r:id="rId12"/>
    <p:sldId id="270" r:id="rId13"/>
    <p:sldId id="269" r:id="rId14"/>
    <p:sldId id="277" r:id="rId15"/>
    <p:sldId id="278" r:id="rId16"/>
    <p:sldId id="256" r:id="rId17"/>
    <p:sldId id="281" r:id="rId18"/>
    <p:sldId id="282" r:id="rId19"/>
    <p:sldId id="283" r:id="rId20"/>
    <p:sldId id="284" r:id="rId21"/>
    <p:sldId id="271" r:id="rId22"/>
    <p:sldId id="288" r:id="rId23"/>
    <p:sldId id="289" r:id="rId24"/>
    <p:sldId id="292" r:id="rId25"/>
    <p:sldId id="290" r:id="rId26"/>
    <p:sldId id="293" r:id="rId27"/>
    <p:sldId id="294" r:id="rId28"/>
    <p:sldId id="279" r:id="rId29"/>
    <p:sldId id="295" r:id="rId30"/>
    <p:sldId id="272" r:id="rId31"/>
    <p:sldId id="296" r:id="rId32"/>
    <p:sldId id="297" r:id="rId33"/>
    <p:sldId id="275" r:id="rId3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4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presProps" Target="presProps.xml" /><Relationship Id="rId40"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handoutMaster" Target="handoutMasters/handout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notesMaster" Target="notesMasters/notesMaster1.xml" /></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7381CF-D21E-4D9E-A314-346792963408}" type="doc">
      <dgm:prSet loTypeId="urn:microsoft.com/office/officeart/2005/8/layout/process1" loCatId="process" qsTypeId="urn:microsoft.com/office/officeart/2005/8/quickstyle/simple2" qsCatId="simple" csTypeId="urn:microsoft.com/office/officeart/2005/8/colors/accent2_2" csCatId="accent2" phldr="1"/>
      <dgm:spPr/>
      <dgm:t>
        <a:bodyPr/>
        <a:lstStyle/>
        <a:p>
          <a:endParaRPr lang="en-US"/>
        </a:p>
      </dgm:t>
    </dgm:pt>
    <dgm:pt modelId="{8DC27C40-900D-4B57-9638-1725F068BA79}">
      <dgm:prSet/>
      <dgm:spPr/>
      <dgm:t>
        <a:bodyPr/>
        <a:lstStyle/>
        <a:p>
          <a:r>
            <a:rPr lang="en-US" baseline="0" dirty="0" err="1">
              <a:solidFill>
                <a:schemeClr val="tx1"/>
              </a:solidFill>
            </a:rPr>
            <a:t>Sohodolului</a:t>
          </a:r>
          <a:r>
            <a:rPr lang="en-US" baseline="0" dirty="0">
              <a:solidFill>
                <a:schemeClr val="tx1"/>
              </a:solidFill>
            </a:rPr>
            <a:t> </a:t>
          </a:r>
          <a:r>
            <a:rPr lang="ro-RO" baseline="0" dirty="0">
              <a:solidFill>
                <a:schemeClr val="tx1"/>
              </a:solidFill>
            </a:rPr>
            <a:t>gorges</a:t>
          </a:r>
          <a:r>
            <a:rPr lang="en-US" baseline="0" dirty="0">
              <a:solidFill>
                <a:schemeClr val="tx1"/>
              </a:solidFill>
            </a:rPr>
            <a:t>, cover an area of approximately 350 ha, is a nature reserve in category IV IUCN mixed their unique "tunnels" dug by the river. </a:t>
          </a:r>
          <a:endParaRPr lang="en-US" sz="3000" dirty="0">
            <a:solidFill>
              <a:schemeClr val="tx1"/>
            </a:solidFill>
            <a:latin typeface="Franklin Gothic Book"/>
          </a:endParaRPr>
        </a:p>
      </dgm:t>
    </dgm:pt>
    <dgm:pt modelId="{BE0B1E06-7242-476C-A201-AD9E4F01B9FB}" type="parTrans" cxnId="{935E0FFE-744E-4B9B-B364-70843B06881F}">
      <dgm:prSet/>
      <dgm:spPr/>
      <dgm:t>
        <a:bodyPr/>
        <a:lstStyle/>
        <a:p>
          <a:endParaRPr lang="en-US"/>
        </a:p>
      </dgm:t>
    </dgm:pt>
    <dgm:pt modelId="{E8050385-58E3-46A4-B5F2-0E0E07A41889}" type="sibTrans" cxnId="{935E0FFE-744E-4B9B-B364-70843B06881F}">
      <dgm:prSet/>
      <dgm:spPr/>
      <dgm:t>
        <a:bodyPr/>
        <a:lstStyle/>
        <a:p>
          <a:endParaRPr lang="en-US"/>
        </a:p>
      </dgm:t>
    </dgm:pt>
    <dgm:pt modelId="{DBE901A0-42A1-4E8B-B14F-2ED3DA176F69}">
      <dgm:prSet/>
      <dgm:spPr/>
      <dgm:t>
        <a:bodyPr/>
        <a:lstStyle/>
        <a:p>
          <a:r>
            <a:rPr lang="en-US" baseline="0" dirty="0">
              <a:solidFill>
                <a:schemeClr val="tx1"/>
              </a:solidFill>
            </a:rPr>
            <a:t>Karst topography, name introduced worldwide by J. </a:t>
          </a:r>
          <a:r>
            <a:rPr lang="en-US" baseline="0" dirty="0" err="1">
              <a:solidFill>
                <a:schemeClr val="tx1"/>
              </a:solidFill>
            </a:rPr>
            <a:t>Cvijic</a:t>
          </a:r>
          <a:r>
            <a:rPr lang="en-US" baseline="0" dirty="0">
              <a:solidFill>
                <a:schemeClr val="tx1"/>
              </a:solidFill>
            </a:rPr>
            <a:t> karst science, specifically </a:t>
          </a:r>
          <a:r>
            <a:rPr lang="en-US" baseline="0" dirty="0" err="1">
              <a:solidFill>
                <a:schemeClr val="tx1"/>
              </a:solidFill>
            </a:rPr>
            <a:t>Sohodolului</a:t>
          </a:r>
          <a:r>
            <a:rPr lang="en-US" baseline="0" dirty="0">
              <a:solidFill>
                <a:schemeClr val="tx1"/>
              </a:solidFill>
            </a:rPr>
            <a:t> Gorge, formed by processes of corrosion, erosion and biochemical leading to the emergence of karst surface-</a:t>
          </a:r>
          <a:r>
            <a:rPr lang="en-US" baseline="0" dirty="0" err="1">
              <a:solidFill>
                <a:schemeClr val="tx1"/>
              </a:solidFill>
            </a:rPr>
            <a:t>Exokarst</a:t>
          </a:r>
          <a:r>
            <a:rPr lang="en-US" baseline="0" dirty="0">
              <a:solidFill>
                <a:schemeClr val="tx1"/>
              </a:solidFill>
            </a:rPr>
            <a:t>.</a:t>
          </a:r>
          <a:endParaRPr lang="en-US" dirty="0">
            <a:solidFill>
              <a:schemeClr val="tx1"/>
            </a:solidFill>
          </a:endParaRPr>
        </a:p>
      </dgm:t>
    </dgm:pt>
    <dgm:pt modelId="{E75F2BE6-7AA8-4E44-8AF4-F2054E4E874C}" type="parTrans" cxnId="{FD27EE5C-7ADE-43F9-99D5-F19A29AF62E4}">
      <dgm:prSet/>
      <dgm:spPr/>
      <dgm:t>
        <a:bodyPr/>
        <a:lstStyle/>
        <a:p>
          <a:endParaRPr lang="en-US"/>
        </a:p>
      </dgm:t>
    </dgm:pt>
    <dgm:pt modelId="{C619D20F-384B-4F02-8B51-0906FA8F113A}" type="sibTrans" cxnId="{FD27EE5C-7ADE-43F9-99D5-F19A29AF62E4}">
      <dgm:prSet/>
      <dgm:spPr/>
      <dgm:t>
        <a:bodyPr/>
        <a:lstStyle/>
        <a:p>
          <a:endParaRPr lang="en-US"/>
        </a:p>
      </dgm:t>
    </dgm:pt>
    <dgm:pt modelId="{063D403C-6488-42FF-AB39-2F8790337C8E}" type="pres">
      <dgm:prSet presAssocID="{A17381CF-D21E-4D9E-A314-346792963408}" presName="Name0" presStyleCnt="0">
        <dgm:presLayoutVars>
          <dgm:dir/>
          <dgm:resizeHandles val="exact"/>
        </dgm:presLayoutVars>
      </dgm:prSet>
      <dgm:spPr/>
    </dgm:pt>
    <dgm:pt modelId="{4F800C07-5AAD-4898-9913-5EC01B89C0BF}" type="pres">
      <dgm:prSet presAssocID="{8DC27C40-900D-4B57-9638-1725F068BA79}" presName="node" presStyleLbl="node1" presStyleIdx="0" presStyleCnt="2">
        <dgm:presLayoutVars>
          <dgm:bulletEnabled val="1"/>
        </dgm:presLayoutVars>
      </dgm:prSet>
      <dgm:spPr/>
    </dgm:pt>
    <dgm:pt modelId="{8BDDD184-9864-44D8-AE7B-FF1597D69B03}" type="pres">
      <dgm:prSet presAssocID="{E8050385-58E3-46A4-B5F2-0E0E07A41889}" presName="sibTrans" presStyleLbl="sibTrans2D1" presStyleIdx="0" presStyleCnt="1"/>
      <dgm:spPr/>
    </dgm:pt>
    <dgm:pt modelId="{8C21DBA5-D100-4BBC-A10B-AB9108861F76}" type="pres">
      <dgm:prSet presAssocID="{E8050385-58E3-46A4-B5F2-0E0E07A41889}" presName="connectorText" presStyleLbl="sibTrans2D1" presStyleIdx="0" presStyleCnt="1"/>
      <dgm:spPr/>
    </dgm:pt>
    <dgm:pt modelId="{60DD5F82-0857-40B9-BEDD-B6BE00580E48}" type="pres">
      <dgm:prSet presAssocID="{DBE901A0-42A1-4E8B-B14F-2ED3DA176F69}" presName="node" presStyleLbl="node1" presStyleIdx="1" presStyleCnt="2">
        <dgm:presLayoutVars>
          <dgm:bulletEnabled val="1"/>
        </dgm:presLayoutVars>
      </dgm:prSet>
      <dgm:spPr/>
    </dgm:pt>
  </dgm:ptLst>
  <dgm:cxnLst>
    <dgm:cxn modelId="{93E08A04-2B31-43E2-BA13-62A936CE6086}" type="presOf" srcId="{8DC27C40-900D-4B57-9638-1725F068BA79}" destId="{4F800C07-5AAD-4898-9913-5EC01B89C0BF}" srcOrd="0" destOrd="0" presId="urn:microsoft.com/office/officeart/2005/8/layout/process1"/>
    <dgm:cxn modelId="{FD27EE5C-7ADE-43F9-99D5-F19A29AF62E4}" srcId="{A17381CF-D21E-4D9E-A314-346792963408}" destId="{DBE901A0-42A1-4E8B-B14F-2ED3DA176F69}" srcOrd="1" destOrd="0" parTransId="{E75F2BE6-7AA8-4E44-8AF4-F2054E4E874C}" sibTransId="{C619D20F-384B-4F02-8B51-0906FA8F113A}"/>
    <dgm:cxn modelId="{34DB6379-DE33-4F51-8EAB-44D2D770664D}" type="presOf" srcId="{A17381CF-D21E-4D9E-A314-346792963408}" destId="{063D403C-6488-42FF-AB39-2F8790337C8E}" srcOrd="0" destOrd="0" presId="urn:microsoft.com/office/officeart/2005/8/layout/process1"/>
    <dgm:cxn modelId="{A9B6B392-04F3-4019-9CF2-E29B5D40391E}" type="presOf" srcId="{DBE901A0-42A1-4E8B-B14F-2ED3DA176F69}" destId="{60DD5F82-0857-40B9-BEDD-B6BE00580E48}" srcOrd="0" destOrd="0" presId="urn:microsoft.com/office/officeart/2005/8/layout/process1"/>
    <dgm:cxn modelId="{A8345FB5-84E9-4E61-828B-82E8D3153371}" type="presOf" srcId="{E8050385-58E3-46A4-B5F2-0E0E07A41889}" destId="{8C21DBA5-D100-4BBC-A10B-AB9108861F76}" srcOrd="1" destOrd="0" presId="urn:microsoft.com/office/officeart/2005/8/layout/process1"/>
    <dgm:cxn modelId="{2827E4CE-6060-4828-810E-704B7A6B0EF3}" type="presOf" srcId="{E8050385-58E3-46A4-B5F2-0E0E07A41889}" destId="{8BDDD184-9864-44D8-AE7B-FF1597D69B03}" srcOrd="0" destOrd="0" presId="urn:microsoft.com/office/officeart/2005/8/layout/process1"/>
    <dgm:cxn modelId="{935E0FFE-744E-4B9B-B364-70843B06881F}" srcId="{A17381CF-D21E-4D9E-A314-346792963408}" destId="{8DC27C40-900D-4B57-9638-1725F068BA79}" srcOrd="0" destOrd="0" parTransId="{BE0B1E06-7242-476C-A201-AD9E4F01B9FB}" sibTransId="{E8050385-58E3-46A4-B5F2-0E0E07A41889}"/>
    <dgm:cxn modelId="{028C2F35-94CD-4D81-8104-765FB0BCC3D8}" type="presParOf" srcId="{063D403C-6488-42FF-AB39-2F8790337C8E}" destId="{4F800C07-5AAD-4898-9913-5EC01B89C0BF}" srcOrd="0" destOrd="0" presId="urn:microsoft.com/office/officeart/2005/8/layout/process1"/>
    <dgm:cxn modelId="{A7647AF1-9EB9-4D8E-AF88-593375C25798}" type="presParOf" srcId="{063D403C-6488-42FF-AB39-2F8790337C8E}" destId="{8BDDD184-9864-44D8-AE7B-FF1597D69B03}" srcOrd="1" destOrd="0" presId="urn:microsoft.com/office/officeart/2005/8/layout/process1"/>
    <dgm:cxn modelId="{A23926D7-2C7E-4FAE-9C63-42B9BB550DE0}" type="presParOf" srcId="{8BDDD184-9864-44D8-AE7B-FF1597D69B03}" destId="{8C21DBA5-D100-4BBC-A10B-AB9108861F76}" srcOrd="0" destOrd="0" presId="urn:microsoft.com/office/officeart/2005/8/layout/process1"/>
    <dgm:cxn modelId="{3895FDC8-281D-4BCE-9FD2-69C170259049}" type="presParOf" srcId="{063D403C-6488-42FF-AB39-2F8790337C8E}" destId="{60DD5F82-0857-40B9-BEDD-B6BE00580E48}"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00C07-5AAD-4898-9913-5EC01B89C0BF}">
      <dsp:nvSpPr>
        <dsp:cNvPr id="0" name=""/>
        <dsp:cNvSpPr/>
      </dsp:nvSpPr>
      <dsp:spPr>
        <a:xfrm>
          <a:off x="1389" y="1245373"/>
          <a:ext cx="2962491" cy="2444055"/>
        </a:xfrm>
        <a:prstGeom prst="roundRect">
          <a:avLst>
            <a:gd name="adj" fmla="val 10000"/>
          </a:avLst>
        </a:prstGeom>
        <a:solidFill>
          <a:schemeClr val="accent2">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err="1">
              <a:solidFill>
                <a:schemeClr val="tx1"/>
              </a:solidFill>
            </a:rPr>
            <a:t>Sohodolului</a:t>
          </a:r>
          <a:r>
            <a:rPr lang="en-US" sz="1800" kern="1200" baseline="0" dirty="0">
              <a:solidFill>
                <a:schemeClr val="tx1"/>
              </a:solidFill>
            </a:rPr>
            <a:t> </a:t>
          </a:r>
          <a:r>
            <a:rPr lang="ro-RO" sz="1800" kern="1200" baseline="0" dirty="0">
              <a:solidFill>
                <a:schemeClr val="tx1"/>
              </a:solidFill>
            </a:rPr>
            <a:t>gorges</a:t>
          </a:r>
          <a:r>
            <a:rPr lang="en-US" sz="1800" kern="1200" baseline="0" dirty="0">
              <a:solidFill>
                <a:schemeClr val="tx1"/>
              </a:solidFill>
            </a:rPr>
            <a:t>, cover an area of approximately 350 ha, is a nature reserve in category IV IUCN mixed their unique "tunnels" dug by the river. </a:t>
          </a:r>
          <a:endParaRPr lang="en-US" sz="1800" kern="1200" dirty="0">
            <a:solidFill>
              <a:schemeClr val="tx1"/>
            </a:solidFill>
            <a:latin typeface="Franklin Gothic Book"/>
          </a:endParaRPr>
        </a:p>
      </dsp:txBody>
      <dsp:txXfrm>
        <a:off x="72973" y="1316957"/>
        <a:ext cx="2819323" cy="2300887"/>
      </dsp:txXfrm>
    </dsp:sp>
    <dsp:sp modelId="{8BDDD184-9864-44D8-AE7B-FF1597D69B03}">
      <dsp:nvSpPr>
        <dsp:cNvPr id="0" name=""/>
        <dsp:cNvSpPr/>
      </dsp:nvSpPr>
      <dsp:spPr>
        <a:xfrm>
          <a:off x="3260129" y="2100052"/>
          <a:ext cx="628048" cy="734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60129" y="2246991"/>
        <a:ext cx="439634" cy="440819"/>
      </dsp:txXfrm>
    </dsp:sp>
    <dsp:sp modelId="{60DD5F82-0857-40B9-BEDD-B6BE00580E48}">
      <dsp:nvSpPr>
        <dsp:cNvPr id="0" name=""/>
        <dsp:cNvSpPr/>
      </dsp:nvSpPr>
      <dsp:spPr>
        <a:xfrm>
          <a:off x="4148877" y="1245373"/>
          <a:ext cx="2962491" cy="2444055"/>
        </a:xfrm>
        <a:prstGeom prst="roundRect">
          <a:avLst>
            <a:gd name="adj" fmla="val 10000"/>
          </a:avLst>
        </a:prstGeom>
        <a:solidFill>
          <a:schemeClr val="accent2">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solidFill>
                <a:schemeClr val="tx1"/>
              </a:solidFill>
            </a:rPr>
            <a:t>Karst topography, name introduced worldwide by J. </a:t>
          </a:r>
          <a:r>
            <a:rPr lang="en-US" sz="1800" kern="1200" baseline="0" dirty="0" err="1">
              <a:solidFill>
                <a:schemeClr val="tx1"/>
              </a:solidFill>
            </a:rPr>
            <a:t>Cvijic</a:t>
          </a:r>
          <a:r>
            <a:rPr lang="en-US" sz="1800" kern="1200" baseline="0" dirty="0">
              <a:solidFill>
                <a:schemeClr val="tx1"/>
              </a:solidFill>
            </a:rPr>
            <a:t> karst science, specifically </a:t>
          </a:r>
          <a:r>
            <a:rPr lang="en-US" sz="1800" kern="1200" baseline="0" dirty="0" err="1">
              <a:solidFill>
                <a:schemeClr val="tx1"/>
              </a:solidFill>
            </a:rPr>
            <a:t>Sohodolului</a:t>
          </a:r>
          <a:r>
            <a:rPr lang="en-US" sz="1800" kern="1200" baseline="0" dirty="0">
              <a:solidFill>
                <a:schemeClr val="tx1"/>
              </a:solidFill>
            </a:rPr>
            <a:t> Gorge, formed by processes of corrosion, erosion and biochemical leading to the emergence of karst surface-</a:t>
          </a:r>
          <a:r>
            <a:rPr lang="en-US" sz="1800" kern="1200" baseline="0" dirty="0" err="1">
              <a:solidFill>
                <a:schemeClr val="tx1"/>
              </a:solidFill>
            </a:rPr>
            <a:t>Exokarst</a:t>
          </a:r>
          <a:r>
            <a:rPr lang="en-US" sz="1800" kern="1200" baseline="0" dirty="0">
              <a:solidFill>
                <a:schemeClr val="tx1"/>
              </a:solidFill>
            </a:rPr>
            <a:t>.</a:t>
          </a:r>
          <a:endParaRPr lang="en-US" sz="1800" kern="1200" dirty="0">
            <a:solidFill>
              <a:schemeClr val="tx1"/>
            </a:solidFill>
          </a:endParaRPr>
        </a:p>
      </dsp:txBody>
      <dsp:txXfrm>
        <a:off x="4220461" y="1316957"/>
        <a:ext cx="2819323" cy="23008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0F8745B3-A4B2-4D66-8726-089865F00EA5}" type="datetimeFigureOut">
              <a:rPr lang="en-US"/>
              <a:pPr>
                <a:defRPr/>
              </a:pPr>
              <a:t>10/19/2023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2CB69F22-BFE3-4D43-9FC3-2255D69E2F3A}" type="slidenum">
              <a:rPr lang="en-US"/>
              <a:pPr>
                <a:defRPr/>
              </a:pPr>
              <a:t>‹#›</a:t>
            </a:fld>
            <a:endParaRPr lang="en-US"/>
          </a:p>
        </p:txBody>
      </p:sp>
    </p:spTree>
    <p:extLst>
      <p:ext uri="{BB962C8B-B14F-4D97-AF65-F5344CB8AC3E}">
        <p14:creationId xmlns:p14="http://schemas.microsoft.com/office/powerpoint/2010/main" val="411260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19DBFB06-4D6B-47D9-A70B-DC8FC3FBE236}" type="datetimeFigureOut">
              <a:rPr lang="en-US"/>
              <a:pPr>
                <a:defRPr/>
              </a:pPr>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C5F3B9FE-E2A8-4886-B76F-3F7F70B644BB}" type="slidenum">
              <a:rPr lang="en-US"/>
              <a:pPr>
                <a:defRPr/>
              </a:pPr>
              <a:t>‹#›</a:t>
            </a:fld>
            <a:endParaRPr lang="en-US"/>
          </a:p>
        </p:txBody>
      </p:sp>
    </p:spTree>
    <p:extLst>
      <p:ext uri="{BB962C8B-B14F-4D97-AF65-F5344CB8AC3E}">
        <p14:creationId xmlns:p14="http://schemas.microsoft.com/office/powerpoint/2010/main" val="13444212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F3B9FE-E2A8-4886-B76F-3F7F70B644BB}" type="slidenum">
              <a:rPr lang="en-US" smtClean="0"/>
              <a:pPr>
                <a:defRPr/>
              </a:pPr>
              <a:t>25</a:t>
            </a:fld>
            <a:endParaRPr lang="en-US"/>
          </a:p>
        </p:txBody>
      </p:sp>
    </p:spTree>
    <p:extLst>
      <p:ext uri="{BB962C8B-B14F-4D97-AF65-F5344CB8AC3E}">
        <p14:creationId xmlns:p14="http://schemas.microsoft.com/office/powerpoint/2010/main" val="120418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 /><Relationship Id="rId1" Type="http://schemas.openxmlformats.org/officeDocument/2006/relationships/themeOverride" Target="../theme/themeOverride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752475" y="744538"/>
            <a:ext cx="10674350"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p:cNvSpPr>
            <a:spLocks noGrp="1"/>
          </p:cNvSpPr>
          <p:nvPr>
            <p:ph type="dt" sz="half" idx="10"/>
          </p:nvPr>
        </p:nvSpPr>
        <p:spPr>
          <a:xfrm>
            <a:off x="752475" y="6453188"/>
            <a:ext cx="1608138" cy="404812"/>
          </a:xfrm>
        </p:spPr>
        <p:txBody>
          <a:bodyPr/>
          <a:lstStyle>
            <a:lvl1pPr>
              <a:defRPr baseline="0" smtClean="0">
                <a:solidFill>
                  <a:schemeClr val="tx2"/>
                </a:solidFill>
              </a:defRPr>
            </a:lvl1pPr>
          </a:lstStyle>
          <a:p>
            <a:pPr>
              <a:defRPr/>
            </a:pPr>
            <a:fld id="{068576D8-C831-4DCA-BC51-42CEC35CB1C9}" type="datetimeFigureOut">
              <a:rPr lang="en-US"/>
              <a:pPr>
                <a:defRPr/>
              </a:pPr>
              <a:t>10/19/2023</a:t>
            </a:fld>
            <a:endParaRPr lang="en-US"/>
          </a:p>
        </p:txBody>
      </p:sp>
      <p:sp>
        <p:nvSpPr>
          <p:cNvPr id="8" name="Footer Placeholder 4"/>
          <p:cNvSpPr>
            <a:spLocks noGrp="1"/>
          </p:cNvSpPr>
          <p:nvPr>
            <p:ph type="ftr" sz="quarter" idx="11"/>
          </p:nvPr>
        </p:nvSpPr>
        <p:spPr>
          <a:xfrm>
            <a:off x="2584450" y="6453188"/>
            <a:ext cx="7023100" cy="404812"/>
          </a:xfrm>
        </p:spPr>
        <p:txBody>
          <a:bodyPr/>
          <a:lstStyle>
            <a:lvl1pPr algn="ctr">
              <a:defRPr baseline="0">
                <a:solidFill>
                  <a:schemeClr val="tx2"/>
                </a:solidFill>
              </a:defRPr>
            </a:lvl1pPr>
          </a:lstStyle>
          <a:p>
            <a:pPr>
              <a:defRPr/>
            </a:pPr>
            <a:endParaRPr lang="en-US"/>
          </a:p>
        </p:txBody>
      </p:sp>
      <p:sp>
        <p:nvSpPr>
          <p:cNvPr id="9" name="Slide Number Placeholder 5"/>
          <p:cNvSpPr>
            <a:spLocks noGrp="1"/>
          </p:cNvSpPr>
          <p:nvPr>
            <p:ph type="sldNum" sz="quarter" idx="12"/>
          </p:nvPr>
        </p:nvSpPr>
        <p:spPr>
          <a:xfrm>
            <a:off x="9831388" y="6453188"/>
            <a:ext cx="1595437" cy="404812"/>
          </a:xfrm>
        </p:spPr>
        <p:txBody>
          <a:bodyPr/>
          <a:lstStyle>
            <a:lvl1pPr>
              <a:defRPr baseline="0" smtClean="0">
                <a:solidFill>
                  <a:schemeClr val="tx2"/>
                </a:solidFill>
              </a:defRPr>
            </a:lvl1pPr>
          </a:lstStyle>
          <a:p>
            <a:pPr>
              <a:defRPr/>
            </a:pPr>
            <a:fld id="{22371141-EB61-404F-9906-09151F18FEC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9B77E19-4193-461D-B2AF-801CCDD2B9A0}" type="datetimeFigureOut">
              <a:rPr lang="en-US"/>
              <a:pPr>
                <a:defRPr/>
              </a:pPr>
              <a:t>10/19/2023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3F15C1-C3A5-4ABD-AE4D-83B9A80C8FE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EF8177A-FE65-495C-BCA5-D7896ADCD163}" type="datetimeFigureOut">
              <a:rPr lang="en-US"/>
              <a:pPr>
                <a:defRPr/>
              </a:pPr>
              <a:t>10/19/2023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82A201-E138-4A5C-A42B-5532C33A946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DDC5DC4-A5B7-4E00-88EA-7299573BDF83}" type="datetimeFigureOut">
              <a:rPr lang="en-US"/>
              <a:pPr>
                <a:defRPr/>
              </a:pPr>
              <a:t>10/19/2023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AD7577-35F1-4446-8FBA-64DC61A4780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8151813" y="1685925"/>
            <a:ext cx="3275012"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endParaRPr lang="en-US"/>
          </a:p>
        </p:txBody>
      </p:sp>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a:xfrm>
            <a:off x="738188" y="6453188"/>
            <a:ext cx="1622425" cy="404812"/>
          </a:xfrm>
        </p:spPr>
        <p:txBody>
          <a:bodyPr/>
          <a:lstStyle>
            <a:lvl1pPr>
              <a:defRPr smtClean="0">
                <a:solidFill>
                  <a:schemeClr val="tx2"/>
                </a:solidFill>
              </a:defRPr>
            </a:lvl1pPr>
          </a:lstStyle>
          <a:p>
            <a:pPr>
              <a:defRPr/>
            </a:pPr>
            <a:fld id="{B58620BA-9DB7-482C-9FC0-6C243E2AFF93}" type="datetimeFigureOut">
              <a:rPr lang="en-US"/>
              <a:pPr>
                <a:defRPr/>
              </a:pPr>
              <a:t>10/19/2023</a:t>
            </a:fld>
            <a:endParaRPr lang="en-US"/>
          </a:p>
        </p:txBody>
      </p:sp>
      <p:sp>
        <p:nvSpPr>
          <p:cNvPr id="6" name="Footer Placeholder 4"/>
          <p:cNvSpPr>
            <a:spLocks noGrp="1"/>
          </p:cNvSpPr>
          <p:nvPr>
            <p:ph type="ftr" sz="quarter" idx="11"/>
          </p:nvPr>
        </p:nvSpPr>
        <p:spPr>
          <a:xfrm>
            <a:off x="2584450" y="6453188"/>
            <a:ext cx="7023100" cy="404812"/>
          </a:xfrm>
        </p:spPr>
        <p:txBody>
          <a:bodyPr/>
          <a:lstStyle>
            <a:lvl1pPr algn="ctr">
              <a:defRPr>
                <a:solidFill>
                  <a:schemeClr val="tx2"/>
                </a:solidFill>
              </a:defRPr>
            </a:lvl1pPr>
          </a:lstStyle>
          <a:p>
            <a:pPr>
              <a:defRPr/>
            </a:pPr>
            <a:endParaRPr lang="en-US"/>
          </a:p>
        </p:txBody>
      </p:sp>
      <p:sp>
        <p:nvSpPr>
          <p:cNvPr id="7" name="Slide Number Placeholder 5"/>
          <p:cNvSpPr>
            <a:spLocks noGrp="1"/>
          </p:cNvSpPr>
          <p:nvPr>
            <p:ph type="sldNum" sz="quarter" idx="12"/>
          </p:nvPr>
        </p:nvSpPr>
        <p:spPr>
          <a:xfrm>
            <a:off x="9831388" y="6453188"/>
            <a:ext cx="1595437" cy="404812"/>
          </a:xfrm>
        </p:spPr>
        <p:txBody>
          <a:bodyPr/>
          <a:lstStyle>
            <a:lvl1pPr>
              <a:defRPr smtClean="0">
                <a:solidFill>
                  <a:schemeClr val="tx2"/>
                </a:solidFill>
              </a:defRPr>
            </a:lvl1pPr>
          </a:lstStyle>
          <a:p>
            <a:pPr>
              <a:defRPr/>
            </a:pPr>
            <a:fld id="{6C90D301-37AC-455B-8F53-A624C5A608F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A904EA-2546-4290-AB95-6B2F68C16432}" type="datetimeFigureOut">
              <a:rPr lang="en-US"/>
              <a:pPr>
                <a:defRPr/>
              </a:pPr>
              <a:t>10/19/2023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269E02-B78C-4175-BCD4-ABFDEC64A95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B798BDE-BB51-4E70-A56B-3FE61A0C63F5}" type="datetimeFigureOut">
              <a:rPr lang="en-US"/>
              <a:pPr>
                <a:defRPr/>
              </a:pPr>
              <a:t>10/19/2023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AF5B0DE-8570-4A6F-A353-CD886EF4CE0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C40D20E-79D3-4C7C-8C4A-8FF219C15C60}" type="datetimeFigureOut">
              <a:rPr lang="en-US"/>
              <a:pPr>
                <a:defRPr/>
              </a:pPr>
              <a:t>10/19/2023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702E173-2FC7-4E91-AF8F-674566D0F16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42D6A8-BAD2-4C85-96DF-F0823659FD25}" type="datetimeFigureOut">
              <a:rPr lang="en-US"/>
              <a:pPr>
                <a:defRPr/>
              </a:pPr>
              <a:t>10/19/2023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925471-DC93-4828-AD44-B5FDA0AE982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p:cNvSpPr/>
          <p:nvPr/>
        </p:nvSpPr>
        <p:spPr>
          <a:xfrm>
            <a:off x="0" y="0"/>
            <a:ext cx="530383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5303838"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Date Placeholder 4"/>
          <p:cNvSpPr>
            <a:spLocks noGrp="1"/>
          </p:cNvSpPr>
          <p:nvPr>
            <p:ph type="dt" sz="half" idx="10"/>
          </p:nvPr>
        </p:nvSpPr>
        <p:spPr>
          <a:xfrm>
            <a:off x="723900" y="6453188"/>
            <a:ext cx="1204913" cy="404812"/>
          </a:xfrm>
        </p:spPr>
        <p:txBody>
          <a:bodyPr/>
          <a:lstStyle>
            <a:lvl1pPr>
              <a:defRPr smtClean="0">
                <a:solidFill>
                  <a:schemeClr val="tx2"/>
                </a:solidFill>
              </a:defRPr>
            </a:lvl1pPr>
          </a:lstStyle>
          <a:p>
            <a:pPr>
              <a:defRPr/>
            </a:pPr>
            <a:fld id="{D01AC2E4-EF29-4597-A9EF-E0E1CF55A54C}" type="datetimeFigureOut">
              <a:rPr lang="en-US"/>
              <a:pPr>
                <a:defRPr/>
              </a:pPr>
              <a:t>10/19/2023</a:t>
            </a:fld>
            <a:endParaRPr lang="en-US"/>
          </a:p>
        </p:txBody>
      </p:sp>
      <p:sp>
        <p:nvSpPr>
          <p:cNvPr id="8" name="Footer Placeholder 5"/>
          <p:cNvSpPr>
            <a:spLocks noGrp="1"/>
          </p:cNvSpPr>
          <p:nvPr>
            <p:ph type="ftr" sz="quarter" idx="11"/>
          </p:nvPr>
        </p:nvSpPr>
        <p:spPr>
          <a:xfrm>
            <a:off x="2206625" y="6453188"/>
            <a:ext cx="2373313" cy="404812"/>
          </a:xfrm>
        </p:spPr>
        <p:txBody>
          <a:bodyPr/>
          <a:lstStyle>
            <a:lvl1pPr>
              <a:defRPr>
                <a:solidFill>
                  <a:schemeClr val="tx2"/>
                </a:solidFill>
              </a:defRPr>
            </a:lvl1pPr>
          </a:lstStyle>
          <a:p>
            <a:pPr>
              <a:defRPr/>
            </a:pPr>
            <a:endParaRPr lang="en-US"/>
          </a:p>
        </p:txBody>
      </p:sp>
      <p:sp>
        <p:nvSpPr>
          <p:cNvPr id="9" name="Slide Number Placeholder 6"/>
          <p:cNvSpPr>
            <a:spLocks noGrp="1"/>
          </p:cNvSpPr>
          <p:nvPr>
            <p:ph type="sldNum" sz="quarter" idx="12"/>
          </p:nvPr>
        </p:nvSpPr>
        <p:spPr>
          <a:xfrm>
            <a:off x="9883775" y="6453188"/>
            <a:ext cx="1595438" cy="404812"/>
          </a:xfrm>
        </p:spPr>
        <p:txBody>
          <a:bodyPr/>
          <a:lstStyle>
            <a:lvl1pPr>
              <a:defRPr smtClean="0">
                <a:solidFill>
                  <a:schemeClr val="tx2"/>
                </a:solidFill>
              </a:defRPr>
            </a:lvl1pPr>
          </a:lstStyle>
          <a:p>
            <a:pPr>
              <a:defRPr/>
            </a:pPr>
            <a:fld id="{C07DCA70-1599-4F7A-A6DF-F4F2C3E5369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0"/>
            <a:ext cx="530383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5303838"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Date Placeholder 4"/>
          <p:cNvSpPr>
            <a:spLocks noGrp="1"/>
          </p:cNvSpPr>
          <p:nvPr>
            <p:ph type="dt" sz="half" idx="10"/>
          </p:nvPr>
        </p:nvSpPr>
        <p:spPr>
          <a:xfrm>
            <a:off x="723900" y="6453188"/>
            <a:ext cx="1204913" cy="404812"/>
          </a:xfrm>
        </p:spPr>
        <p:txBody>
          <a:bodyPr/>
          <a:lstStyle>
            <a:lvl1pPr>
              <a:defRPr smtClean="0">
                <a:solidFill>
                  <a:schemeClr val="tx2"/>
                </a:solidFill>
              </a:defRPr>
            </a:lvl1pPr>
          </a:lstStyle>
          <a:p>
            <a:pPr>
              <a:defRPr/>
            </a:pPr>
            <a:fld id="{81792B20-28E6-4313-85DC-CBC72B33AA79}" type="datetimeFigureOut">
              <a:rPr lang="en-US"/>
              <a:pPr>
                <a:defRPr/>
              </a:pPr>
              <a:t>10/19/2023</a:t>
            </a:fld>
            <a:endParaRPr lang="en-US"/>
          </a:p>
        </p:txBody>
      </p:sp>
      <p:sp>
        <p:nvSpPr>
          <p:cNvPr id="8" name="Footer Placeholder 5"/>
          <p:cNvSpPr>
            <a:spLocks noGrp="1"/>
          </p:cNvSpPr>
          <p:nvPr>
            <p:ph type="ftr" sz="quarter" idx="11"/>
          </p:nvPr>
        </p:nvSpPr>
        <p:spPr>
          <a:xfrm>
            <a:off x="2206625" y="6453188"/>
            <a:ext cx="2373313" cy="404812"/>
          </a:xfrm>
        </p:spPr>
        <p:txBody>
          <a:bodyPr/>
          <a:lstStyle>
            <a:lvl1pPr>
              <a:defRPr>
                <a:solidFill>
                  <a:schemeClr val="tx2"/>
                </a:solidFill>
              </a:defRPr>
            </a:lvl1pPr>
          </a:lstStyle>
          <a:p>
            <a:pPr>
              <a:defRPr/>
            </a:pPr>
            <a:endParaRPr lang="en-US"/>
          </a:p>
        </p:txBody>
      </p:sp>
      <p:sp>
        <p:nvSpPr>
          <p:cNvPr id="9" name="Slide Number Placeholder 6"/>
          <p:cNvSpPr>
            <a:spLocks noGrp="1"/>
          </p:cNvSpPr>
          <p:nvPr>
            <p:ph type="sldNum" sz="quarter" idx="12"/>
          </p:nvPr>
        </p:nvSpPr>
        <p:spPr>
          <a:xfrm>
            <a:off x="9883775" y="6453188"/>
            <a:ext cx="1595438" cy="404812"/>
          </a:xfrm>
        </p:spPr>
        <p:txBody>
          <a:bodyPr/>
          <a:lstStyle>
            <a:lvl1pPr>
              <a:defRPr smtClean="0">
                <a:solidFill>
                  <a:schemeClr val="tx2"/>
                </a:solidFill>
              </a:defRPr>
            </a:lvl1pPr>
          </a:lstStyle>
          <a:p>
            <a:pPr>
              <a:defRPr/>
            </a:pPr>
            <a:fld id="{C7803296-86EE-429D-B2A9-B2D77FA5BE2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371600" y="685800"/>
            <a:ext cx="96012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371600" y="2286000"/>
            <a:ext cx="96012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188"/>
            <a:ext cx="1204913" cy="404812"/>
          </a:xfrm>
          <a:prstGeom prst="rect">
            <a:avLst/>
          </a:prstGeom>
        </p:spPr>
        <p:txBody>
          <a:bodyPr vert="horz" lIns="91440" tIns="45720" rIns="91440" bIns="45720" rtlCol="0" anchor="ctr"/>
          <a:lstStyle>
            <a:lvl1pPr algn="l" fontAlgn="auto">
              <a:spcBef>
                <a:spcPts val="0"/>
              </a:spcBef>
              <a:spcAft>
                <a:spcPts val="0"/>
              </a:spcAft>
              <a:defRPr sz="1200" baseline="0" smtClean="0">
                <a:solidFill>
                  <a:schemeClr val="tx2"/>
                </a:solidFill>
                <a:latin typeface="+mn-lt"/>
              </a:defRPr>
            </a:lvl1pPr>
          </a:lstStyle>
          <a:p>
            <a:pPr>
              <a:defRPr/>
            </a:pPr>
            <a:fld id="{603CA8AE-0A28-4019-A78B-8B2E9C59F188}" type="datetimeFigureOut">
              <a:rPr lang="en-US"/>
              <a:pPr>
                <a:defRPr/>
              </a:pPr>
              <a:t>10/19/2023</a:t>
            </a:fld>
            <a:endParaRPr lang="en-US"/>
          </a:p>
        </p:txBody>
      </p:sp>
      <p:sp>
        <p:nvSpPr>
          <p:cNvPr id="5" name="Footer Placeholder 4"/>
          <p:cNvSpPr>
            <a:spLocks noGrp="1"/>
          </p:cNvSpPr>
          <p:nvPr>
            <p:ph type="ftr" sz="quarter" idx="3"/>
          </p:nvPr>
        </p:nvSpPr>
        <p:spPr>
          <a:xfrm>
            <a:off x="2894013" y="6453188"/>
            <a:ext cx="6280150" cy="404812"/>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2"/>
                </a:solidFill>
                <a:latin typeface="+mn-lt"/>
              </a:defRPr>
            </a:lvl1pPr>
          </a:lstStyle>
          <a:p>
            <a:pPr>
              <a:defRPr/>
            </a:pPr>
            <a:endParaRPr lang="en-US"/>
          </a:p>
        </p:txBody>
      </p:sp>
      <p:sp>
        <p:nvSpPr>
          <p:cNvPr id="6" name="Slide Number Placeholder 5"/>
          <p:cNvSpPr>
            <a:spLocks noGrp="1"/>
          </p:cNvSpPr>
          <p:nvPr>
            <p:ph type="sldNum" sz="quarter" idx="4"/>
          </p:nvPr>
        </p:nvSpPr>
        <p:spPr>
          <a:xfrm>
            <a:off x="9472613" y="6453188"/>
            <a:ext cx="1597025" cy="404812"/>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tx2"/>
                </a:solidFill>
                <a:latin typeface="+mn-lt"/>
              </a:defRPr>
            </a:lvl1pPr>
          </a:lstStyle>
          <a:p>
            <a:pPr>
              <a:defRPr/>
            </a:pPr>
            <a:fld id="{4A68261D-443C-4B21-A10C-36745FC4D346}" type="slidenum">
              <a:rPr lang="en-US"/>
              <a:pPr>
                <a:defRPr/>
              </a:pPr>
              <a:t>‹#›</a:t>
            </a:fld>
            <a:endParaRPr lang="en-US"/>
          </a:p>
        </p:txBody>
      </p:sp>
      <p:sp>
        <p:nvSpPr>
          <p:cNvPr id="9" name="Rectangle 8"/>
          <p:cNvSpPr/>
          <p:nvPr/>
        </p:nvSpPr>
        <p:spPr>
          <a:xfrm>
            <a:off x="477838"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0" r:id="rId4"/>
    <p:sldLayoutId id="2147483669" r:id="rId5"/>
    <p:sldLayoutId id="2147483668" r:id="rId6"/>
    <p:sldLayoutId id="2147483667" r:id="rId7"/>
    <p:sldLayoutId id="2147483674" r:id="rId8"/>
    <p:sldLayoutId id="2147483675" r:id="rId9"/>
    <p:sldLayoutId id="2147483666" r:id="rId10"/>
    <p:sldLayoutId id="2147483665"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slideLayout" Target="../slideLayouts/slideLayout3.xml" /><Relationship Id="rId1" Type="http://schemas.openxmlformats.org/officeDocument/2006/relationships/video" Target="NULL" TargetMode="External" /></Relationships>
</file>

<file path=ppt/slides/_rels/slide14.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31.jpeg" /><Relationship Id="rId1" Type="http://schemas.openxmlformats.org/officeDocument/2006/relationships/slideLayout" Target="../slideLayouts/slideLayout2.xml" /><Relationship Id="rId5" Type="http://schemas.openxmlformats.org/officeDocument/2006/relationships/image" Target="../media/image34.jpeg" /><Relationship Id="rId4" Type="http://schemas.openxmlformats.org/officeDocument/2006/relationships/image" Target="../media/image33.jpeg" /></Relationships>
</file>

<file path=ppt/slides/_rels/slide18.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5.jpeg" /><Relationship Id="rId1" Type="http://schemas.openxmlformats.org/officeDocument/2006/relationships/slideLayout" Target="../slideLayouts/slideLayout2.xml" /><Relationship Id="rId5" Type="http://schemas.openxmlformats.org/officeDocument/2006/relationships/image" Target="../media/image38.jpeg" /><Relationship Id="rId4" Type="http://schemas.openxmlformats.org/officeDocument/2006/relationships/image" Target="../media/image37.jpeg" /></Relationships>
</file>

<file path=ppt/slides/_rels/slide19.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8.xml" /></Relationships>
</file>

<file path=ppt/slides/_rels/slide20.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image" Target="../media/image40.jpeg" /><Relationship Id="rId1" Type="http://schemas.openxmlformats.org/officeDocument/2006/relationships/slideLayout" Target="../slideLayouts/slideLayout2.xml" /><Relationship Id="rId4" Type="http://schemas.openxmlformats.org/officeDocument/2006/relationships/image" Target="../media/image42.jpeg"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jpeg" /><Relationship Id="rId1" Type="http://schemas.openxmlformats.org/officeDocument/2006/relationships/slideLayout" Target="../slideLayouts/slideLayout2.xml" /><Relationship Id="rId4" Type="http://schemas.openxmlformats.org/officeDocument/2006/relationships/image" Target="../media/image45.jpeg" /></Relationships>
</file>

<file path=ppt/slides/_rels/slide23.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image" Target="../media/image46.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image" Target="../media/image48.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notesSlide" Target="../notesSlides/notesSlide1.xml" /><Relationship Id="rId1" Type="http://schemas.openxmlformats.org/officeDocument/2006/relationships/slideLayout" Target="../slideLayouts/slideLayout2.xml" /><Relationship Id="rId4" Type="http://schemas.openxmlformats.org/officeDocument/2006/relationships/image" Target="../media/image51.jpeg" /></Relationships>
</file>

<file path=ppt/slides/_rels/slide26.xml.rels><?xml version="1.0" encoding="UTF-8" standalone="yes"?>
<Relationships xmlns="http://schemas.openxmlformats.org/package/2006/relationships"><Relationship Id="rId3" Type="http://schemas.openxmlformats.org/officeDocument/2006/relationships/image" Target="../media/image53.jpeg" /><Relationship Id="rId2" Type="http://schemas.openxmlformats.org/officeDocument/2006/relationships/image" Target="../media/image52.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57.jpeg" /><Relationship Id="rId2" Type="http://schemas.openxmlformats.org/officeDocument/2006/relationships/image" Target="../media/image56.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59.jpeg" /><Relationship Id="rId2" Type="http://schemas.openxmlformats.org/officeDocument/2006/relationships/image" Target="../media/image58.jpeg" /><Relationship Id="rId1" Type="http://schemas.openxmlformats.org/officeDocument/2006/relationships/slideLayout" Target="../slideLayouts/slideLayout2.xml" /><Relationship Id="rId4" Type="http://schemas.openxmlformats.org/officeDocument/2006/relationships/image" Target="../media/image60.jpeg" /></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Par%C3%A2ngu_Mare" TargetMode="External" /><Relationship Id="rId13" Type="http://schemas.openxmlformats.org/officeDocument/2006/relationships/image" Target="../media/image4.jpeg" /><Relationship Id="rId3" Type="http://schemas.openxmlformats.org/officeDocument/2006/relationships/hyperlink" Target="https://en.wikipedia.org/wiki/P%C4%83pu%C5%9Fa_Peak_(Par%C3%A2ng_Mountains)" TargetMode="External" /><Relationship Id="rId7" Type="http://schemas.openxmlformats.org/officeDocument/2006/relationships/hyperlink" Target="https://en.wikipedia.org/wiki/Transalpina_(DN67C)" TargetMode="External" /><Relationship Id="rId12" Type="http://schemas.openxmlformats.org/officeDocument/2006/relationships/image" Target="../media/image3.jpeg" /><Relationship Id="rId2" Type="http://schemas.openxmlformats.org/officeDocument/2006/relationships/hyperlink" Target="https://en.wikipedia.org/wiki/Romania" TargetMode="External" /><Relationship Id="rId1" Type="http://schemas.openxmlformats.org/officeDocument/2006/relationships/slideLayout" Target="../slideLayouts/slideLayout8.xml" /><Relationship Id="rId6" Type="http://schemas.openxmlformats.org/officeDocument/2006/relationships/hyperlink" Target="https://en.wikipedia.org/wiki/Gorj_County" TargetMode="External" /><Relationship Id="rId11" Type="http://schemas.openxmlformats.org/officeDocument/2006/relationships/hyperlink" Target="https://en.wikipedia.org/wiki/R%C3%A2nca#cite_note-1" TargetMode="External" /><Relationship Id="rId5" Type="http://schemas.openxmlformats.org/officeDocument/2006/relationships/hyperlink" Target="https://en.wikipedia.org/wiki/Novaci,_Romania" TargetMode="External" /><Relationship Id="rId10" Type="http://schemas.openxmlformats.org/officeDocument/2006/relationships/hyperlink" Target="https://en.wikipedia.org/wiki/Retezat_Mountains" TargetMode="External" /><Relationship Id="rId4" Type="http://schemas.openxmlformats.org/officeDocument/2006/relationships/hyperlink" Target="https://en.wikipedia.org/wiki/Par%C3%A2ng_Mountains" TargetMode="External" /><Relationship Id="rId9" Type="http://schemas.openxmlformats.org/officeDocument/2006/relationships/hyperlink" Target="https://en.wikipedia.org/wiki/Peleaga" TargetMode="External" /><Relationship Id="rId14" Type="http://schemas.openxmlformats.org/officeDocument/2006/relationships/image" Target="../media/image5.jpeg" /></Relationships>
</file>

<file path=ppt/slides/_rels/slide30.xml.rels><?xml version="1.0" encoding="UTF-8" standalone="yes"?>
<Relationships xmlns="http://schemas.openxmlformats.org/package/2006/relationships"><Relationship Id="rId3" Type="http://schemas.openxmlformats.org/officeDocument/2006/relationships/image" Target="../media/image62.jpeg" /><Relationship Id="rId2" Type="http://schemas.openxmlformats.org/officeDocument/2006/relationships/image" Target="../media/image61.jpe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64.jpeg" /><Relationship Id="rId2" Type="http://schemas.openxmlformats.org/officeDocument/2006/relationships/image" Target="../media/image63.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64.jpeg" /><Relationship Id="rId2" Type="http://schemas.openxmlformats.org/officeDocument/2006/relationships/image" Target="../media/image63.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List_of_highest_paved_roads_in_Europe" TargetMode="External" /><Relationship Id="rId13" Type="http://schemas.openxmlformats.org/officeDocument/2006/relationships/hyperlink" Target="https://en.wikipedia.org/wiki/Carol_II_of_Romania" TargetMode="External" /><Relationship Id="rId18" Type="http://schemas.openxmlformats.org/officeDocument/2006/relationships/hyperlink" Target="https://en.wikipedia.org/wiki/Transf%C4%83g%C4%83r%C4%83%C8%99an" TargetMode="External" /><Relationship Id="rId3" Type="http://schemas.openxmlformats.org/officeDocument/2006/relationships/image" Target="../media/image7.png" /><Relationship Id="rId7" Type="http://schemas.openxmlformats.org/officeDocument/2006/relationships/hyperlink" Target="https://en.wikipedia.org/wiki/Romania" TargetMode="External" /><Relationship Id="rId12" Type="http://schemas.openxmlformats.org/officeDocument/2006/relationships/hyperlink" Target="https://en.wikipedia.org/wiki/Sebe%C5%9F" TargetMode="External" /><Relationship Id="rId17" Type="http://schemas.openxmlformats.org/officeDocument/2006/relationships/hyperlink" Target="https://en.wikipedia.org/wiki/Nicolae_Ceau%C5%9Fescu" TargetMode="External" /><Relationship Id="rId2" Type="http://schemas.openxmlformats.org/officeDocument/2006/relationships/image" Target="../media/image6.jpeg" /><Relationship Id="rId16" Type="http://schemas.openxmlformats.org/officeDocument/2006/relationships/hyperlink" Target="https://en.wikipedia.org/wiki/Wehrmacht" TargetMode="External" /><Relationship Id="rId1" Type="http://schemas.openxmlformats.org/officeDocument/2006/relationships/slideLayout" Target="../slideLayouts/slideLayout6.xml" /><Relationship Id="rId6" Type="http://schemas.openxmlformats.org/officeDocument/2006/relationships/hyperlink" Target="https://en.wikipedia.org/wiki/Southern_Carpathians" TargetMode="External" /><Relationship Id="rId11" Type="http://schemas.openxmlformats.org/officeDocument/2006/relationships/hyperlink" Target="https://en.wikipedia.org/wiki/Par%C3%A2ng_Mountains" TargetMode="External" /><Relationship Id="rId5" Type="http://schemas.openxmlformats.org/officeDocument/2006/relationships/hyperlink" Target="https://en.wikipedia.org/wiki/Par%C3%A2ng_Mountains_group" TargetMode="External" /><Relationship Id="rId15" Type="http://schemas.openxmlformats.org/officeDocument/2006/relationships/hyperlink" Target="https://en.wikipedia.org/wiki/World_War_II" TargetMode="External" /><Relationship Id="rId10" Type="http://schemas.openxmlformats.org/officeDocument/2006/relationships/hyperlink" Target="https://en.wikipedia.org/wiki/Novaci,_Romania" TargetMode="External" /><Relationship Id="rId19" Type="http://schemas.openxmlformats.org/officeDocument/2006/relationships/hyperlink" Target="https://en.wikipedia.org/wiki/Communist_Romania" TargetMode="External" /><Relationship Id="rId4" Type="http://schemas.openxmlformats.org/officeDocument/2006/relationships/image" Target="../media/image8.jpeg" /><Relationship Id="rId9" Type="http://schemas.openxmlformats.org/officeDocument/2006/relationships/hyperlink" Target="https://en.wikipedia.org/wiki/Carpathian_Mountains" TargetMode="External" /><Relationship Id="rId14" Type="http://schemas.openxmlformats.org/officeDocument/2006/relationships/hyperlink" Target="https://en.wikipedia.org/wiki/Roman_Empire" TargetMode="External" /></Relationships>
</file>

<file path=ppt/slides/_rels/slide5.xml.rels><?xml version="1.0" encoding="UTF-8" standalone="yes"?>
<Relationships xmlns="http://schemas.openxmlformats.org/package/2006/relationships"><Relationship Id="rId8" Type="http://schemas.microsoft.com/office/2007/relationships/diagramDrawing" Target="../diagrams/drawing1.xml" /><Relationship Id="rId3" Type="http://schemas.openxmlformats.org/officeDocument/2006/relationships/image" Target="../media/image10.jpeg" /><Relationship Id="rId7" Type="http://schemas.openxmlformats.org/officeDocument/2006/relationships/diagramColors" Target="../diagrams/colors1.xml" /><Relationship Id="rId2" Type="http://schemas.openxmlformats.org/officeDocument/2006/relationships/image" Target="../media/image9.jpeg" /><Relationship Id="rId1" Type="http://schemas.openxmlformats.org/officeDocument/2006/relationships/slideLayout" Target="../slideLayouts/slideLayout2.xml" /><Relationship Id="rId6" Type="http://schemas.openxmlformats.org/officeDocument/2006/relationships/diagramQuickStyle" Target="../diagrams/quickStyle1.xml" /><Relationship Id="rId5" Type="http://schemas.openxmlformats.org/officeDocument/2006/relationships/diagramLayout" Target="../diagrams/layout1.xml" /><Relationship Id="rId4" Type="http://schemas.openxmlformats.org/officeDocument/2006/relationships/diagramData" Target="../diagrams/data1.xml" /></Relationships>
</file>

<file path=ppt/slides/_rels/slide6.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jpeg" /><Relationship Id="rId1" Type="http://schemas.openxmlformats.org/officeDocument/2006/relationships/slideLayout" Target="../slideLayouts/slideLayout2.xml" /><Relationship Id="rId4" Type="http://schemas.openxmlformats.org/officeDocument/2006/relationships/image" Target="../media/image13.png" /></Relationships>
</file>

<file path=ppt/slides/_rels/slide7.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2.xml" /><Relationship Id="rId4" Type="http://schemas.openxmlformats.org/officeDocument/2006/relationships/image" Target="../media/image16.jpeg" /></Relationships>
</file>

<file path=ppt/slides/_rels/slide8.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image" Target="../media/image18.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body" idx="4294967295"/>
          </p:nvPr>
        </p:nvSpPr>
        <p:spPr>
          <a:xfrm>
            <a:off x="1488332" y="2286000"/>
            <a:ext cx="9484468" cy="2393004"/>
          </a:xfrm>
        </p:spPr>
        <p:txBody>
          <a:bodyPr/>
          <a:lstStyle/>
          <a:p>
            <a:pPr>
              <a:lnSpc>
                <a:spcPct val="90000"/>
              </a:lnSpc>
              <a:buFont typeface="Franklin Gothic Book"/>
              <a:buNone/>
            </a:pPr>
            <a:endParaRPr lang="en-US" sz="4400" b="1" dirty="0">
              <a:solidFill>
                <a:srgbClr val="FF00FF"/>
              </a:solidFill>
              <a:latin typeface="Times New Roman" pitchFamily="18" charset="0"/>
              <a:cs typeface="Times New Roman" pitchFamily="18" charset="0"/>
            </a:endParaRPr>
          </a:p>
          <a:p>
            <a:pPr>
              <a:lnSpc>
                <a:spcPct val="90000"/>
              </a:lnSpc>
              <a:buFont typeface="Franklin Gothic Book"/>
              <a:buNone/>
            </a:pPr>
            <a:r>
              <a:rPr lang="en-US" sz="4400" b="1" dirty="0">
                <a:solidFill>
                  <a:srgbClr val="FF00FF"/>
                </a:solidFill>
                <a:latin typeface="Times New Roman" pitchFamily="18" charset="0"/>
                <a:cs typeface="Times New Roman" pitchFamily="18" charset="0"/>
              </a:rPr>
              <a:t>GORJ NATURAL HERITAGE</a:t>
            </a:r>
          </a:p>
          <a:p>
            <a:pPr>
              <a:lnSpc>
                <a:spcPct val="90000"/>
              </a:lnSpc>
              <a:buFont typeface="Franklin Gothic Book"/>
              <a:buNone/>
            </a:pPr>
            <a:endParaRPr lang="en-US" sz="4400" b="1" dirty="0">
              <a:solidFill>
                <a:srgbClr val="FF00FF"/>
              </a:solidFill>
              <a:latin typeface="Times New Roman" pitchFamily="18" charset="0"/>
              <a:cs typeface="Times New Roman" pitchFamily="18" charset="0"/>
            </a:endParaRPr>
          </a:p>
        </p:txBody>
      </p:sp>
      <p:pic>
        <p:nvPicPr>
          <p:cNvPr id="36867" name="Picture 3" descr="Imagini pentru sigla erasmus plus"/>
          <p:cNvPicPr>
            <a:picLocks noGrp="1" noChangeAspect="1" noChangeArrowheads="1"/>
          </p:cNvPicPr>
          <p:nvPr>
            <p:ph type="title" idx="4294967295"/>
          </p:nvPr>
        </p:nvPicPr>
        <p:blipFill>
          <a:blip r:embed="rId2"/>
          <a:srcRect/>
          <a:stretch>
            <a:fillRect/>
          </a:stretch>
        </p:blipFill>
        <p:spPr>
          <a:xfrm>
            <a:off x="4108450" y="685800"/>
            <a:ext cx="6867525" cy="1143000"/>
          </a:xfrm>
          <a:noFill/>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84225" y="685800"/>
            <a:ext cx="5794375" cy="1485900"/>
          </a:xfrm>
        </p:spPr>
        <p:txBody>
          <a:bodyPr>
            <a:normAutofit/>
          </a:bodyPr>
          <a:lstStyle/>
          <a:p>
            <a:r>
              <a:rPr lang="en-US">
                <a:ea typeface="Franklin Gothic Book"/>
                <a:cs typeface="Franklin Gothic Book"/>
              </a:rPr>
              <a:t>The Gate of the Kiss</a:t>
            </a:r>
            <a:endParaRPr lang="en-US"/>
          </a:p>
        </p:txBody>
      </p:sp>
      <p:sp>
        <p:nvSpPr>
          <p:cNvPr id="3" name="Content Placeholder 2"/>
          <p:cNvSpPr>
            <a:spLocks noGrp="1"/>
          </p:cNvSpPr>
          <p:nvPr>
            <p:ph idx="1"/>
          </p:nvPr>
        </p:nvSpPr>
        <p:spPr>
          <a:xfrm>
            <a:off x="636588" y="1546225"/>
            <a:ext cx="5794375" cy="3581400"/>
          </a:xfrm>
        </p:spPr>
        <p:txBody>
          <a:bodyPr rtlCol="0">
            <a:noAutofit/>
          </a:bodyPr>
          <a:lstStyle/>
          <a:p>
            <a:pPr marL="383540" indent="-383540" fontAlgn="auto">
              <a:buFont typeface="Franklin Gothic Book" panose="020B0503020102020204" pitchFamily="34" charset="0"/>
              <a:buChar char="■"/>
              <a:defRPr/>
            </a:pPr>
            <a:r>
              <a:rPr lang="en-US" sz="1800" dirty="0">
                <a:ea typeface="+mn-lt"/>
                <a:cs typeface="+mn-lt"/>
              </a:rPr>
              <a:t>The gate of the kiss, which is located in the alley at the entrance of the city park, is </a:t>
            </a:r>
            <a:r>
              <a:rPr lang="en-US" sz="1800" dirty="0" err="1">
                <a:ea typeface="+mn-lt"/>
                <a:cs typeface="+mn-lt"/>
              </a:rPr>
              <a:t>chised</a:t>
            </a:r>
            <a:r>
              <a:rPr lang="en-US" sz="1800" dirty="0">
                <a:ea typeface="+mn-lt"/>
                <a:cs typeface="+mn-lt"/>
              </a:rPr>
              <a:t> from porous stone, extracted from the quarries in the surrounding area, consisting of thick, </a:t>
            </a:r>
            <a:r>
              <a:rPr lang="en-US" sz="1800" dirty="0" err="1">
                <a:ea typeface="+mn-lt"/>
                <a:cs typeface="+mn-lt"/>
              </a:rPr>
              <a:t>parallelpipedic</a:t>
            </a:r>
            <a:r>
              <a:rPr lang="en-US" sz="1800" dirty="0">
                <a:ea typeface="+mn-lt"/>
                <a:cs typeface="+mn-lt"/>
              </a:rPr>
              <a:t> columns, supporting an </a:t>
            </a:r>
            <a:r>
              <a:rPr lang="en-US" sz="1800" dirty="0" err="1">
                <a:ea typeface="+mn-lt"/>
                <a:cs typeface="+mn-lt"/>
              </a:rPr>
              <a:t>architous</a:t>
            </a:r>
            <a:r>
              <a:rPr lang="en-US" sz="1800" dirty="0">
                <a:ea typeface="+mn-lt"/>
                <a:cs typeface="+mn-lt"/>
              </a:rPr>
              <a:t> with more dimensions Larger than the columns, with a width of 6.45 m, height of 5.13 m and thickness of 1.69 m. </a:t>
            </a:r>
            <a:endParaRPr lang="en-US" sz="1800" dirty="0"/>
          </a:p>
        </p:txBody>
      </p:sp>
      <p:sp>
        <p:nvSpPr>
          <p:cNvPr id="9" name="Rectangle 12"/>
          <p:cNvSpPr>
            <a:spLocks noGrp="1" noRot="1" noChangeAspect="1" noMove="1" noResize="1" noEditPoints="1" noAdjustHandles="1" noChangeArrowheads="1" noChangeShapeType="1" noTextEdit="1"/>
          </p:cNvSpPr>
          <p:nvPr/>
        </p:nvSpPr>
        <p:spPr>
          <a:xfrm>
            <a:off x="7383463"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6" descr="A picture containing outdoor, tree, ground, building&#10;&#10;Description generated with very high confidence"/>
          <p:cNvPicPr>
            <a:picLocks noChangeAspect="1"/>
          </p:cNvPicPr>
          <p:nvPr/>
        </p:nvPicPr>
        <p:blipFill>
          <a:blip r:embed="rId2"/>
          <a:srcRect/>
          <a:stretch>
            <a:fillRect/>
          </a:stretch>
        </p:blipFill>
        <p:spPr bwMode="auto">
          <a:xfrm>
            <a:off x="8096250" y="642938"/>
            <a:ext cx="3611563" cy="2705100"/>
          </a:xfrm>
          <a:prstGeom prst="rect">
            <a:avLst/>
          </a:prstGeom>
          <a:noFill/>
          <a:ln w="9525">
            <a:noFill/>
            <a:miter lim="800000"/>
            <a:headEnd/>
            <a:tailEnd/>
          </a:ln>
        </p:spPr>
      </p:pic>
      <p:pic>
        <p:nvPicPr>
          <p:cNvPr id="4" name="Picture 4" descr="A picture containing tree, outdoor, building, clock&#10;&#10;Description generated with very high confidence"/>
          <p:cNvPicPr>
            <a:picLocks noChangeAspect="1"/>
          </p:cNvPicPr>
          <p:nvPr/>
        </p:nvPicPr>
        <p:blipFill>
          <a:blip r:embed="rId3"/>
          <a:srcRect/>
          <a:stretch>
            <a:fillRect/>
          </a:stretch>
        </p:blipFill>
        <p:spPr bwMode="auto">
          <a:xfrm>
            <a:off x="8037513" y="3617913"/>
            <a:ext cx="3729037" cy="2487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100638" y="685800"/>
            <a:ext cx="6176962" cy="1485900"/>
          </a:xfrm>
        </p:spPr>
        <p:txBody>
          <a:bodyPr>
            <a:normAutofit/>
          </a:bodyPr>
          <a:lstStyle/>
          <a:p>
            <a:r>
              <a:rPr lang="en-US">
                <a:ea typeface="Franklin Gothic Book"/>
                <a:cs typeface="Franklin Gothic Book"/>
              </a:rPr>
              <a:t>Polovragi Cave</a:t>
            </a:r>
            <a:endParaRPr lang="en-US"/>
          </a:p>
        </p:txBody>
      </p:sp>
      <p:pic>
        <p:nvPicPr>
          <p:cNvPr id="6" name="Picture 6" descr="A close up of a fire&#10;&#10;Description generated with high confidence"/>
          <p:cNvPicPr>
            <a:picLocks noChangeAspect="1"/>
          </p:cNvPicPr>
          <p:nvPr/>
        </p:nvPicPr>
        <p:blipFill>
          <a:blip r:embed="rId2"/>
          <a:srcRect/>
          <a:stretch>
            <a:fillRect/>
          </a:stretch>
        </p:blipFill>
        <p:spPr bwMode="auto">
          <a:xfrm>
            <a:off x="382588" y="642938"/>
            <a:ext cx="3606800" cy="2705100"/>
          </a:xfrm>
          <a:prstGeom prst="rect">
            <a:avLst/>
          </a:prstGeom>
          <a:noFill/>
          <a:ln w="9525">
            <a:noFill/>
            <a:miter lim="800000"/>
            <a:headEnd/>
            <a:tailEnd/>
          </a:ln>
        </p:spPr>
      </p:pic>
      <p:pic>
        <p:nvPicPr>
          <p:cNvPr id="4" name="Picture 4" descr="A picture containing nature, ground, outdoor&#10;&#10;Description generated with very high confidence"/>
          <p:cNvPicPr>
            <a:picLocks noChangeAspect="1"/>
          </p:cNvPicPr>
          <p:nvPr/>
        </p:nvPicPr>
        <p:blipFill>
          <a:blip r:embed="rId3"/>
          <a:srcRect/>
          <a:stretch>
            <a:fillRect/>
          </a:stretch>
        </p:blipFill>
        <p:spPr bwMode="auto">
          <a:xfrm>
            <a:off x="322263" y="3624263"/>
            <a:ext cx="3729037" cy="2474912"/>
          </a:xfrm>
          <a:prstGeom prst="rect">
            <a:avLst/>
          </a:prstGeom>
          <a:noFill/>
          <a:ln w="9525">
            <a:noFill/>
            <a:miter lim="800000"/>
            <a:headEnd/>
            <a:tailEnd/>
          </a:ln>
        </p:spPr>
      </p:pic>
      <p:sp>
        <p:nvSpPr>
          <p:cNvPr id="13" name="Rectangle 12"/>
          <p:cNvSpPr>
            <a:spLocks noGrp="1" noRot="1" noChangeAspect="1" noMove="1" noResize="1" noEditPoints="1" noAdjustHandles="1" noChangeArrowheads="1" noChangeShapeType="1" noTextEdit="1"/>
          </p:cNvSpPr>
          <p:nvPr/>
        </p:nvSpPr>
        <p:spPr>
          <a:xfrm>
            <a:off x="4373563"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100638" y="2286000"/>
            <a:ext cx="6176962" cy="3581400"/>
          </a:xfrm>
        </p:spPr>
        <p:txBody>
          <a:bodyPr>
            <a:normAutofit/>
          </a:bodyPr>
          <a:lstStyle/>
          <a:p>
            <a:pPr>
              <a:lnSpc>
                <a:spcPct val="84000"/>
              </a:lnSpc>
            </a:pPr>
            <a:r>
              <a:rPr lang="en-US" sz="1600" dirty="0">
                <a:ea typeface="Franklin Gothic Book"/>
                <a:cs typeface="Franklin Gothic Book"/>
              </a:rPr>
              <a:t> </a:t>
            </a:r>
            <a:r>
              <a:rPr lang="en-US" sz="1600" dirty="0" err="1">
                <a:ea typeface="Franklin Gothic Book"/>
                <a:cs typeface="Franklin Gothic Book"/>
              </a:rPr>
              <a:t>Polovragi</a:t>
            </a:r>
            <a:r>
              <a:rPr lang="en-US" sz="1600" dirty="0">
                <a:ea typeface="Franklin Gothic Book"/>
                <a:cs typeface="Franklin Gothic Book"/>
              </a:rPr>
              <a:t> Cave is found in the mountain of the mountains, on the banks of the </a:t>
            </a:r>
            <a:r>
              <a:rPr lang="en-US" sz="1600" dirty="0" err="1">
                <a:ea typeface="Franklin Gothic Book"/>
                <a:cs typeface="Franklin Gothic Book"/>
              </a:rPr>
              <a:t>Olt</a:t>
            </a:r>
            <a:r>
              <a:rPr lang="en-US" sz="1600" dirty="0">
                <a:ea typeface="Franklin Gothic Book"/>
                <a:cs typeface="Franklin Gothic Book"/>
              </a:rPr>
              <a:t>, at an altitude of 670 m and 20 m above the river, in the commune of </a:t>
            </a:r>
            <a:r>
              <a:rPr lang="en-US" sz="1600" dirty="0" err="1">
                <a:ea typeface="Franklin Gothic Book"/>
                <a:cs typeface="Franklin Gothic Book"/>
              </a:rPr>
              <a:t>Polovragi</a:t>
            </a:r>
            <a:r>
              <a:rPr lang="en-US" sz="1600" dirty="0">
                <a:ea typeface="Franklin Gothic Book"/>
                <a:cs typeface="Franklin Gothic Book"/>
              </a:rPr>
              <a:t> between the towns of </a:t>
            </a:r>
            <a:r>
              <a:rPr lang="en-US" sz="1600" dirty="0" err="1">
                <a:ea typeface="Franklin Gothic Book"/>
                <a:cs typeface="Franklin Gothic Book"/>
              </a:rPr>
              <a:t>Horezu</a:t>
            </a:r>
            <a:r>
              <a:rPr lang="en-US" sz="1600" dirty="0">
                <a:ea typeface="Franklin Gothic Book"/>
                <a:cs typeface="Franklin Gothic Book"/>
              </a:rPr>
              <a:t> and the </a:t>
            </a:r>
            <a:r>
              <a:rPr lang="en-US" sz="1600" dirty="0" err="1">
                <a:ea typeface="Franklin Gothic Book"/>
                <a:cs typeface="Franklin Gothic Book"/>
              </a:rPr>
              <a:t>Baia</a:t>
            </a:r>
            <a:r>
              <a:rPr lang="en-US" sz="1600" dirty="0">
                <a:ea typeface="Franklin Gothic Book"/>
                <a:cs typeface="Franklin Gothic Book"/>
              </a:rPr>
              <a:t> de </a:t>
            </a:r>
            <a:r>
              <a:rPr lang="en-US" sz="1600" dirty="0" err="1">
                <a:ea typeface="Franklin Gothic Book"/>
                <a:cs typeface="Franklin Gothic Book"/>
              </a:rPr>
              <a:t>Fier</a:t>
            </a:r>
            <a:r>
              <a:rPr lang="en-US" sz="1600" dirty="0">
                <a:ea typeface="Franklin Gothic Book"/>
                <a:cs typeface="Franklin Gothic Book"/>
              </a:rPr>
              <a:t> </a:t>
            </a:r>
            <a:r>
              <a:rPr lang="en-US" sz="1600" dirty="0" err="1">
                <a:ea typeface="Franklin Gothic Book"/>
                <a:cs typeface="Franklin Gothic Book"/>
              </a:rPr>
              <a:t>Gorj</a:t>
            </a:r>
            <a:r>
              <a:rPr lang="en-US" sz="1600" dirty="0">
                <a:ea typeface="Franklin Gothic Book"/>
                <a:cs typeface="Franklin Gothic Book"/>
              </a:rPr>
              <a:t> County, </a:t>
            </a:r>
            <a:r>
              <a:rPr lang="en-US" sz="1600" dirty="0" err="1">
                <a:ea typeface="Franklin Gothic Book"/>
                <a:cs typeface="Franklin Gothic Book"/>
              </a:rPr>
              <a:t>Oltenia</a:t>
            </a:r>
            <a:r>
              <a:rPr lang="en-US" sz="1600" dirty="0">
                <a:ea typeface="Franklin Gothic Book"/>
                <a:cs typeface="Franklin Gothic Book"/>
              </a:rPr>
              <a:t>, Romania. </a:t>
            </a:r>
            <a:endParaRPr lang="en-US" sz="1600" dirty="0"/>
          </a:p>
          <a:p>
            <a:pPr>
              <a:lnSpc>
                <a:spcPct val="84000"/>
              </a:lnSpc>
            </a:pPr>
            <a:r>
              <a:rPr lang="en-US" sz="1600" dirty="0">
                <a:ea typeface="Franklin Gothic Book"/>
                <a:cs typeface="Franklin Gothic Book"/>
              </a:rPr>
              <a:t>Starting from the monastery of </a:t>
            </a:r>
            <a:r>
              <a:rPr lang="en-US" sz="1600" dirty="0" err="1">
                <a:ea typeface="Franklin Gothic Book"/>
                <a:cs typeface="Franklin Gothic Book"/>
              </a:rPr>
              <a:t>Polovragi</a:t>
            </a:r>
            <a:r>
              <a:rPr lang="en-US" sz="1600" dirty="0">
                <a:ea typeface="Franklin Gothic Book"/>
                <a:cs typeface="Franklin Gothic Book"/>
              </a:rPr>
              <a:t>, the one that sneers as a barrier to the end of the main street of the commune, we dare to climb the keys, initially along the </a:t>
            </a:r>
            <a:r>
              <a:rPr lang="en-US" sz="1600" dirty="0" err="1">
                <a:ea typeface="Franklin Gothic Book"/>
                <a:cs typeface="Franklin Gothic Book"/>
              </a:rPr>
              <a:t>Polovragi</a:t>
            </a:r>
            <a:r>
              <a:rPr lang="en-US" sz="1600" dirty="0">
                <a:ea typeface="Franklin Gothic Book"/>
                <a:cs typeface="Franklin Gothic Book"/>
              </a:rPr>
              <a:t> forest, protected natural Area for edible chestnut and the vegetation of type Mediterranean.</a:t>
            </a:r>
            <a:endParaRPr lang="en-US" sz="1400"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371600" y="247650"/>
            <a:ext cx="8986838" cy="742950"/>
          </a:xfrm>
        </p:spPr>
        <p:txBody>
          <a:bodyPr/>
          <a:lstStyle/>
          <a:p>
            <a:r>
              <a:rPr lang="en-US"/>
              <a:t> JIULUI GORGE NATIONAL PARK</a:t>
            </a:r>
          </a:p>
        </p:txBody>
      </p:sp>
      <p:sp>
        <p:nvSpPr>
          <p:cNvPr id="27650" name="Content Placeholder 2"/>
          <p:cNvSpPr>
            <a:spLocks noGrp="1"/>
          </p:cNvSpPr>
          <p:nvPr>
            <p:ph idx="1"/>
          </p:nvPr>
        </p:nvSpPr>
        <p:spPr>
          <a:xfrm>
            <a:off x="1176338" y="947738"/>
            <a:ext cx="9601200" cy="3081337"/>
          </a:xfrm>
        </p:spPr>
        <p:txBody>
          <a:bodyPr/>
          <a:lstStyle/>
          <a:p>
            <a:r>
              <a:rPr lang="en-US" dirty="0"/>
              <a:t>One of the most spectacular roads in Romania is the GORGE of the JIULUI. This gorge is located between the mountains of </a:t>
            </a:r>
            <a:r>
              <a:rPr lang="en-US" dirty="0" err="1"/>
              <a:t>Valcan</a:t>
            </a:r>
            <a:r>
              <a:rPr lang="en-US" dirty="0"/>
              <a:t> and the Parang Mountains (between which they celebrate the sinuous waters of the Jiu River) and is part of the National Park of </a:t>
            </a:r>
            <a:r>
              <a:rPr lang="en-US" dirty="0" err="1"/>
              <a:t>Jiului</a:t>
            </a:r>
            <a:r>
              <a:rPr lang="en-US" dirty="0"/>
              <a:t> Gorge.</a:t>
            </a:r>
          </a:p>
          <a:p>
            <a:r>
              <a:rPr lang="en-US" dirty="0"/>
              <a:t>At the same time, the gorge of the </a:t>
            </a:r>
            <a:r>
              <a:rPr lang="en-US" dirty="0" err="1"/>
              <a:t>Jiul</a:t>
            </a:r>
            <a:r>
              <a:rPr lang="en-US" dirty="0"/>
              <a:t> splits and the group of Mountains Parang of the mountains group </a:t>
            </a:r>
            <a:r>
              <a:rPr lang="en-US" dirty="0" err="1"/>
              <a:t>Retezat</a:t>
            </a:r>
            <a:r>
              <a:rPr lang="en-US" dirty="0"/>
              <a:t> – </a:t>
            </a:r>
            <a:r>
              <a:rPr lang="en-US" dirty="0" err="1"/>
              <a:t>Godeanu</a:t>
            </a:r>
            <a:r>
              <a:rPr lang="en-US" dirty="0"/>
              <a:t>. The gorge of the </a:t>
            </a:r>
            <a:r>
              <a:rPr lang="en-US" dirty="0" err="1"/>
              <a:t>Jiului</a:t>
            </a:r>
            <a:r>
              <a:rPr lang="en-US" dirty="0"/>
              <a:t> begins north of </a:t>
            </a:r>
            <a:r>
              <a:rPr lang="en-US" dirty="0" err="1"/>
              <a:t>Bumbesti</a:t>
            </a:r>
            <a:r>
              <a:rPr lang="en-US" dirty="0"/>
              <a:t> and continues until the </a:t>
            </a:r>
            <a:r>
              <a:rPr lang="en-US" dirty="0" err="1"/>
              <a:t>Iscroni</a:t>
            </a:r>
            <a:r>
              <a:rPr lang="en-US" dirty="0"/>
              <a:t> municipality (where the confluence of the 2 streams of the Jiu River) is held. </a:t>
            </a:r>
          </a:p>
        </p:txBody>
      </p:sp>
      <p:pic>
        <p:nvPicPr>
          <p:cNvPr id="5" name="Picture 4"/>
          <p:cNvPicPr>
            <a:picLocks noChangeAspect="1"/>
          </p:cNvPicPr>
          <p:nvPr/>
        </p:nvPicPr>
        <p:blipFill>
          <a:blip r:embed="rId2"/>
          <a:stretch>
            <a:fillRect/>
          </a:stretch>
        </p:blipFill>
        <p:spPr>
          <a:xfrm>
            <a:off x="7127874" y="4311073"/>
            <a:ext cx="3709476" cy="200775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6"/>
          <p:cNvPicPr>
            <a:picLocks noChangeAspect="1"/>
          </p:cNvPicPr>
          <p:nvPr/>
        </p:nvPicPr>
        <p:blipFill>
          <a:blip r:embed="rId3"/>
          <a:stretch>
            <a:fillRect/>
          </a:stretch>
        </p:blipFill>
        <p:spPr>
          <a:xfrm>
            <a:off x="1196889" y="4355997"/>
            <a:ext cx="3808806" cy="21465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a:hlinkClick r:id="" action="ppaction://media"/>
          </p:cNvPr>
          <p:cNvPicPr>
            <a:picLocks noRot="1" noChangeAspect="1"/>
          </p:cNvPicPr>
          <p:nvPr>
            <a:videoFile r:link="rId1"/>
          </p:nvPr>
        </p:nvPicPr>
        <p:blipFill>
          <a:blip r:embed="rId3"/>
          <a:srcRect/>
          <a:stretch>
            <a:fillRect/>
          </a:stretch>
        </p:blipFill>
        <p:spPr bwMode="auto">
          <a:xfrm>
            <a:off x="1209675" y="762000"/>
            <a:ext cx="885825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C6D3A96-7CEE-4F24-A6D2-D38ED34F8C2A}"/>
              </a:ext>
            </a:extLst>
          </p:cNvPr>
          <p:cNvSpPr>
            <a:spLocks noGrp="1" noChangeArrowheads="1"/>
          </p:cNvSpPr>
          <p:nvPr>
            <p:ph type="title"/>
          </p:nvPr>
        </p:nvSpPr>
        <p:spPr>
          <a:xfrm>
            <a:off x="200025" y="388938"/>
            <a:ext cx="11541125" cy="1274762"/>
          </a:xfrm>
        </p:spPr>
        <p:txBody>
          <a:bodyPr/>
          <a:lstStyle/>
          <a:p>
            <a:pPr algn="ctr" eaLnBrk="1" hangingPunct="1">
              <a:defRPr/>
            </a:pPr>
            <a:r>
              <a:rPr lang="en-US" altLang="en-US"/>
              <a:t>Welcome to </a:t>
            </a:r>
            <a:r>
              <a:rPr lang="ro-RO" altLang="en-US"/>
              <a:t>Rovinari !</a:t>
            </a:r>
            <a:endParaRPr lang="en-US" altLang="en-US"/>
          </a:p>
        </p:txBody>
      </p:sp>
      <p:sp>
        <p:nvSpPr>
          <p:cNvPr id="63491" name="Rectangle 3">
            <a:extLst>
              <a:ext uri="{FF2B5EF4-FFF2-40B4-BE49-F238E27FC236}">
                <a16:creationId xmlns:a16="http://schemas.microsoft.com/office/drawing/2014/main" id="{B0FF1BAE-BB88-467A-830E-D546B8F0026C}"/>
              </a:ext>
            </a:extLst>
          </p:cNvPr>
          <p:cNvSpPr>
            <a:spLocks noGrp="1" noChangeArrowheads="1"/>
          </p:cNvSpPr>
          <p:nvPr>
            <p:ph type="body" idx="1"/>
          </p:nvPr>
        </p:nvSpPr>
        <p:spPr>
          <a:xfrm flipH="1">
            <a:off x="12192000" y="7316788"/>
            <a:ext cx="42863" cy="71437"/>
          </a:xfrm>
        </p:spPr>
        <p:txBody>
          <a:bodyPr/>
          <a:lstStyle/>
          <a:p>
            <a:pPr lvl="1" eaLnBrk="1" hangingPunct="1">
              <a:lnSpc>
                <a:spcPct val="80000"/>
              </a:lnSpc>
              <a:defRPr/>
            </a:pPr>
            <a:endParaRPr lang="en-US" sz="1100"/>
          </a:p>
        </p:txBody>
      </p:sp>
      <p:pic>
        <p:nvPicPr>
          <p:cNvPr id="24580" name="Picture 4" descr="11187830_944274165617241_4233687339612239249_o">
            <a:extLst>
              <a:ext uri="{FF2B5EF4-FFF2-40B4-BE49-F238E27FC236}">
                <a16:creationId xmlns:a16="http://schemas.microsoft.com/office/drawing/2014/main" id="{9F55BDDD-3A35-4DED-B7A7-F1BD3D010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2209800"/>
            <a:ext cx="5329237"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11187150_944274265617231_227054214849991339_o">
            <a:extLst>
              <a:ext uri="{FF2B5EF4-FFF2-40B4-BE49-F238E27FC236}">
                <a16:creationId xmlns:a16="http://schemas.microsoft.com/office/drawing/2014/main" id="{F82B3EE1-A78A-4256-9900-A301BE03D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825" y="2184400"/>
            <a:ext cx="55483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0B9D499-39C3-4244-9660-53DF1B2D5D32}"/>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ffectLst/>
              </a:rPr>
              <a:t>Rovinari City hall </a:t>
            </a:r>
          </a:p>
        </p:txBody>
      </p:sp>
      <p:sp>
        <p:nvSpPr>
          <p:cNvPr id="25603" name="Rectangle 3">
            <a:extLst>
              <a:ext uri="{FF2B5EF4-FFF2-40B4-BE49-F238E27FC236}">
                <a16:creationId xmlns:a16="http://schemas.microsoft.com/office/drawing/2014/main" id="{2785A51A-B9B6-4AA1-B3B8-2DB5650F66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25604" name="Picture 4" descr="11120554_944274338950557_9199626511718060966_o">
            <a:extLst>
              <a:ext uri="{FF2B5EF4-FFF2-40B4-BE49-F238E27FC236}">
                <a16:creationId xmlns:a16="http://schemas.microsoft.com/office/drawing/2014/main" id="{B389595B-A54C-409D-B906-C5D4D8A5A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8488"/>
            <a:ext cx="1202055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3B46-4747-4235-84B0-04E65340EAE4}"/>
              </a:ext>
            </a:extLst>
          </p:cNvPr>
          <p:cNvSpPr>
            <a:spLocks noGrp="1"/>
          </p:cNvSpPr>
          <p:nvPr>
            <p:ph type="ctrTitle" idx="4294967295"/>
          </p:nvPr>
        </p:nvSpPr>
        <p:spPr>
          <a:xfrm>
            <a:off x="433388" y="411163"/>
            <a:ext cx="10834687" cy="1125537"/>
          </a:xfrm>
        </p:spPr>
        <p:txBody>
          <a:bodyPr anchor="b">
            <a:normAutofit/>
          </a:bodyPr>
          <a:lstStyle/>
          <a:p>
            <a:pPr algn="ctr" eaLnBrk="1" hangingPunct="1">
              <a:defRPr/>
            </a:pPr>
            <a:r>
              <a:rPr lang="ro-RO" altLang="en-US" sz="4800"/>
              <a:t>Ro</a:t>
            </a:r>
            <a:r>
              <a:rPr lang="en-US" altLang="en-US" sz="4800"/>
              <a:t>v</a:t>
            </a:r>
            <a:r>
              <a:rPr lang="ro-RO" altLang="en-US" sz="4800"/>
              <a:t>ina</a:t>
            </a:r>
            <a:r>
              <a:rPr lang="en-US" altLang="en-US" sz="4800"/>
              <a:t>r</a:t>
            </a:r>
            <a:r>
              <a:rPr lang="ro-RO" altLang="en-US" sz="4800"/>
              <a:t>i</a:t>
            </a:r>
            <a:r>
              <a:rPr lang="en-US" altLang="en-US" sz="4800"/>
              <a:t> city</a:t>
            </a:r>
            <a:r>
              <a:rPr lang="ro-RO" altLang="en-US" sz="4800"/>
              <a:t>– </a:t>
            </a:r>
            <a:r>
              <a:rPr lang="en-US" altLang="en-US" sz="4800"/>
              <a:t>The </a:t>
            </a:r>
            <a:r>
              <a:rPr lang="ro-RO" altLang="en-US" sz="4800"/>
              <a:t>Energ</a:t>
            </a:r>
            <a:r>
              <a:rPr lang="en-US" altLang="en-US" sz="4800"/>
              <a:t>y wonder </a:t>
            </a:r>
          </a:p>
        </p:txBody>
      </p:sp>
      <p:sp>
        <p:nvSpPr>
          <p:cNvPr id="3" name="Subtitle 2">
            <a:extLst>
              <a:ext uri="{FF2B5EF4-FFF2-40B4-BE49-F238E27FC236}">
                <a16:creationId xmlns:a16="http://schemas.microsoft.com/office/drawing/2014/main" id="{C4B0AA5E-A2ED-48B8-8F0F-C8A64334C848}"/>
              </a:ext>
            </a:extLst>
          </p:cNvPr>
          <p:cNvSpPr>
            <a:spLocks noGrp="1"/>
          </p:cNvSpPr>
          <p:nvPr>
            <p:ph type="subTitle" idx="4294967295"/>
          </p:nvPr>
        </p:nvSpPr>
        <p:spPr>
          <a:xfrm flipH="1" flipV="1">
            <a:off x="12120563" y="6858000"/>
            <a:ext cx="71437" cy="49213"/>
          </a:xfrm>
        </p:spPr>
        <p:txBody>
          <a:bodyPr/>
          <a:lstStyle/>
          <a:p>
            <a:pPr marL="0" indent="0" algn="r" eaLnBrk="1" hangingPunct="1">
              <a:lnSpc>
                <a:spcPct val="80000"/>
              </a:lnSpc>
              <a:buFontTx/>
              <a:buNone/>
              <a:defRPr/>
            </a:pPr>
            <a:endParaRPr lang="en-US" sz="800"/>
          </a:p>
        </p:txBody>
      </p:sp>
      <p:pic>
        <p:nvPicPr>
          <p:cNvPr id="26628" name="Picture 4" descr="TERMO">
            <a:extLst>
              <a:ext uri="{FF2B5EF4-FFF2-40B4-BE49-F238E27FC236}">
                <a16:creationId xmlns:a16="http://schemas.microsoft.com/office/drawing/2014/main" id="{FDEA052A-D1D3-4F89-A492-648EF52D9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814513"/>
            <a:ext cx="591661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6">
            <a:extLst>
              <a:ext uri="{FF2B5EF4-FFF2-40B4-BE49-F238E27FC236}">
                <a16:creationId xmlns:a16="http://schemas.microsoft.com/office/drawing/2014/main" id="{C83B4D0A-D85E-420D-9933-38158D965869}"/>
              </a:ext>
            </a:extLst>
          </p:cNvPr>
          <p:cNvSpPr txBox="1">
            <a:spLocks noChangeArrowheads="1"/>
          </p:cNvSpPr>
          <p:nvPr/>
        </p:nvSpPr>
        <p:spPr bwMode="auto">
          <a:xfrm>
            <a:off x="7343775" y="1958975"/>
            <a:ext cx="4557713"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defTabSz="914400" eaLnBrk="1" hangingPunct="1">
              <a:spcBef>
                <a:spcPct val="50000"/>
              </a:spcBef>
              <a:buClrTx/>
              <a:buSzTx/>
              <a:buFontTx/>
              <a:buNone/>
            </a:pPr>
            <a:r>
              <a:rPr lang="en-US" altLang="en-US">
                <a:latin typeface="Arial" panose="020B0604020202020204" pitchFamily="34" charset="0"/>
              </a:rPr>
              <a:t>The city of Rovinari is the economic base of charcoal exploitation and the production of electric power in the thermal power plant, being one of the first in Europe as a size.</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FB29F7F-E47D-40D0-9B23-0B3019C113ED}"/>
              </a:ext>
            </a:extLst>
          </p:cNvPr>
          <p:cNvSpPr>
            <a:spLocks noGrp="1" noChangeArrowheads="1"/>
          </p:cNvSpPr>
          <p:nvPr>
            <p:ph type="title"/>
          </p:nvPr>
        </p:nvSpPr>
        <p:spPr>
          <a:xfrm>
            <a:off x="0" y="292100"/>
            <a:ext cx="11911013" cy="1384300"/>
          </a:xfrm>
        </p:spPr>
        <p:txBody>
          <a:bodyPr/>
          <a:lstStyle/>
          <a:p>
            <a:pPr algn="ctr" eaLnBrk="1" hangingPunct="1"/>
            <a:r>
              <a:rPr lang="en-US" altLang="en-US" sz="4000">
                <a:effectLst/>
              </a:rPr>
              <a:t>Rovinari - the city of lights and tulips, a young city </a:t>
            </a:r>
          </a:p>
        </p:txBody>
      </p:sp>
      <p:sp>
        <p:nvSpPr>
          <p:cNvPr id="60419" name="Rectangle 3">
            <a:extLst>
              <a:ext uri="{FF2B5EF4-FFF2-40B4-BE49-F238E27FC236}">
                <a16:creationId xmlns:a16="http://schemas.microsoft.com/office/drawing/2014/main" id="{6EBDC148-A747-48F1-8836-8B5BB8196BFA}"/>
              </a:ext>
            </a:extLst>
          </p:cNvPr>
          <p:cNvSpPr>
            <a:spLocks noGrp="1" noChangeArrowheads="1"/>
          </p:cNvSpPr>
          <p:nvPr>
            <p:ph type="body" idx="1"/>
          </p:nvPr>
        </p:nvSpPr>
        <p:spPr>
          <a:xfrm>
            <a:off x="5367338" y="6100763"/>
            <a:ext cx="1185862" cy="414337"/>
          </a:xfrm>
        </p:spPr>
        <p:txBody>
          <a:bodyPr/>
          <a:lstStyle/>
          <a:p>
            <a:pPr eaLnBrk="1" hangingPunct="1">
              <a:buFontTx/>
              <a:buNone/>
              <a:defRPr/>
            </a:pPr>
            <a:r>
              <a:rPr lang="ro-RO" sz="2000"/>
              <a:t>  </a:t>
            </a:r>
            <a:endParaRPr lang="en-US" sz="2000"/>
          </a:p>
        </p:txBody>
      </p:sp>
      <p:pic>
        <p:nvPicPr>
          <p:cNvPr id="27652" name="Picture 9" descr="lalele">
            <a:extLst>
              <a:ext uri="{FF2B5EF4-FFF2-40B4-BE49-F238E27FC236}">
                <a16:creationId xmlns:a16="http://schemas.microsoft.com/office/drawing/2014/main" id="{8A922EBC-A280-4458-8FCA-EC01CD61A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7788"/>
            <a:ext cx="61277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intrare">
            <a:extLst>
              <a:ext uri="{FF2B5EF4-FFF2-40B4-BE49-F238E27FC236}">
                <a16:creationId xmlns:a16="http://schemas.microsoft.com/office/drawing/2014/main" id="{255A38A2-F36B-4E14-8356-A3AED56FA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43350"/>
            <a:ext cx="60642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descr="14469266_881012945376752_1475661702_n">
            <a:extLst>
              <a:ext uri="{FF2B5EF4-FFF2-40B4-BE49-F238E27FC236}">
                <a16:creationId xmlns:a16="http://schemas.microsoft.com/office/drawing/2014/main" id="{A7CCEEED-55E1-4BDB-B9F4-2AE53929A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3" y="1393825"/>
            <a:ext cx="6110287"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3" descr="festivalul_berii-20_resize">
            <a:extLst>
              <a:ext uri="{FF2B5EF4-FFF2-40B4-BE49-F238E27FC236}">
                <a16:creationId xmlns:a16="http://schemas.microsoft.com/office/drawing/2014/main" id="{006FFE7E-6E21-46C3-ADBB-50BF49A30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725" y="3943350"/>
            <a:ext cx="613727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7A04B1F-9066-4529-89A4-A8BEC715F6AA}"/>
              </a:ext>
            </a:extLst>
          </p:cNvPr>
          <p:cNvSpPr>
            <a:spLocks noGrp="1" noChangeArrowheads="1"/>
          </p:cNvSpPr>
          <p:nvPr>
            <p:ph type="title"/>
          </p:nvPr>
        </p:nvSpPr>
        <p:spPr>
          <a:xfrm>
            <a:off x="314325" y="349250"/>
            <a:ext cx="11615738" cy="850900"/>
          </a:xfrm>
        </p:spPr>
        <p:txBody>
          <a:bodyPr/>
          <a:lstStyle/>
          <a:p>
            <a:pPr algn="ctr"/>
            <a:r>
              <a:rPr lang="ro-RO" altLang="en-US">
                <a:effectLst/>
              </a:rPr>
              <a:t>Rovinari – </a:t>
            </a:r>
            <a:r>
              <a:rPr lang="en-US" altLang="en-US">
                <a:effectLst/>
              </a:rPr>
              <a:t>A green and clean town!</a:t>
            </a:r>
          </a:p>
        </p:txBody>
      </p:sp>
      <p:pic>
        <p:nvPicPr>
          <p:cNvPr id="28675" name="Picture 4" descr="10985193_956597771051547_879588112769795579_o">
            <a:extLst>
              <a:ext uri="{FF2B5EF4-FFF2-40B4-BE49-F238E27FC236}">
                <a16:creationId xmlns:a16="http://schemas.microsoft.com/office/drawing/2014/main" id="{80E03EC8-6B7E-4E2A-940E-867ECAFA5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2050"/>
            <a:ext cx="59340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11334148_956597694384888_1577153448469842027_o">
            <a:extLst>
              <a:ext uri="{FF2B5EF4-FFF2-40B4-BE49-F238E27FC236}">
                <a16:creationId xmlns:a16="http://schemas.microsoft.com/office/drawing/2014/main" id="{28CDD1DF-35EC-45C2-AC4E-164F6D9E9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50" y="1173163"/>
            <a:ext cx="626745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8" descr="lebede">
            <a:extLst>
              <a:ext uri="{FF2B5EF4-FFF2-40B4-BE49-F238E27FC236}">
                <a16:creationId xmlns:a16="http://schemas.microsoft.com/office/drawing/2014/main" id="{765632D9-FAAD-4233-90BE-25BE5577B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613" y="3878263"/>
            <a:ext cx="6275387"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descr="jiul">
            <a:extLst>
              <a:ext uri="{FF2B5EF4-FFF2-40B4-BE49-F238E27FC236}">
                <a16:creationId xmlns:a16="http://schemas.microsoft.com/office/drawing/2014/main" id="{4E4C2207-30B3-4679-963F-B7AF8231B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00488"/>
            <a:ext cx="5957888"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085C85E-2E14-4A14-B3E5-451601BC96D0}"/>
              </a:ext>
            </a:extLst>
          </p:cNvPr>
          <p:cNvSpPr>
            <a:spLocks noGrp="1" noChangeArrowheads="1"/>
          </p:cNvSpPr>
          <p:nvPr>
            <p:ph type="title" idx="4294967295"/>
          </p:nvPr>
        </p:nvSpPr>
        <p:spPr/>
        <p:txBody>
          <a:bodyPr/>
          <a:lstStyle/>
          <a:p>
            <a:pPr eaLnBrk="1" hangingPunct="1">
              <a:defRPr/>
            </a:pPr>
            <a:r>
              <a:rPr lang="en-US" altLang="en-US"/>
              <a:t>“ </a:t>
            </a:r>
            <a:r>
              <a:rPr lang="en-US" altLang="en-US" i="1"/>
              <a:t>Sf. I</a:t>
            </a:r>
            <a:r>
              <a:rPr lang="ro-RO" altLang="en-US" i="1"/>
              <a:t>oan</a:t>
            </a:r>
            <a:r>
              <a:rPr lang="en-US" altLang="en-US" i="1"/>
              <a:t> Bo</a:t>
            </a:r>
            <a:r>
              <a:rPr lang="ro-RO" altLang="en-US" i="1"/>
              <a:t>tezătorul</a:t>
            </a:r>
            <a:r>
              <a:rPr lang="ro-RO" altLang="en-US"/>
              <a:t> </a:t>
            </a:r>
            <a:r>
              <a:rPr lang="en-US" altLang="en-US"/>
              <a:t>“Wooden Church</a:t>
            </a:r>
          </a:p>
        </p:txBody>
      </p:sp>
      <p:sp>
        <p:nvSpPr>
          <p:cNvPr id="70659" name="Rectangle 3">
            <a:extLst>
              <a:ext uri="{FF2B5EF4-FFF2-40B4-BE49-F238E27FC236}">
                <a16:creationId xmlns:a16="http://schemas.microsoft.com/office/drawing/2014/main" id="{87B36CDA-063B-4E7A-AABC-E05B2252A5CC}"/>
              </a:ext>
            </a:extLst>
          </p:cNvPr>
          <p:cNvSpPr>
            <a:spLocks noGrp="1" noChangeArrowheads="1"/>
          </p:cNvSpPr>
          <p:nvPr>
            <p:ph type="body" idx="4294967295"/>
          </p:nvPr>
        </p:nvSpPr>
        <p:spPr>
          <a:xfrm>
            <a:off x="5553075" y="2347913"/>
            <a:ext cx="6029325" cy="3671887"/>
          </a:xfrm>
        </p:spPr>
        <p:txBody>
          <a:bodyPr/>
          <a:lstStyle/>
          <a:p>
            <a:pPr eaLnBrk="1" hangingPunct="1">
              <a:lnSpc>
                <a:spcPct val="90000"/>
              </a:lnSpc>
              <a:buFontTx/>
              <a:buNone/>
              <a:defRPr/>
            </a:pPr>
            <a:r>
              <a:rPr lang="en-US" altLang="en-US"/>
              <a:t>The wooden church "Saint John the Baptist" is a historical monument dating from 1840, built by Gheorghe Roşianul from Roşia and was restored by Gheorghe Tatarescu and his wife Arethia Tatarescu in 1936.</a:t>
            </a:r>
            <a:r>
              <a:rPr lang="en-US" altLang="en-US">
                <a:effectLst/>
              </a:rPr>
              <a:t> </a:t>
            </a:r>
          </a:p>
        </p:txBody>
      </p:sp>
      <p:pic>
        <p:nvPicPr>
          <p:cNvPr id="33796" name="Picture 7" descr="20160922_122754">
            <a:extLst>
              <a:ext uri="{FF2B5EF4-FFF2-40B4-BE49-F238E27FC236}">
                <a16:creationId xmlns:a16="http://schemas.microsoft.com/office/drawing/2014/main" id="{ED13E78E-AAAE-4AF4-87DD-DDA69074E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2152650"/>
            <a:ext cx="5254625"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1"/>
          <p:cNvSpPr>
            <a:spLocks noGrp="1" noRot="1" noChangeAspect="1" noMove="1" noResize="1" noEditPoints="1" noAdjustHandles="1" noChangeArrowheads="1" noChangeShapeType="1" noTextEdit="1"/>
          </p:cNvSpPr>
          <p:nvPr/>
        </p:nvSpPr>
        <p:spPr>
          <a:xfrm>
            <a:off x="477838"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2" name="Title 1"/>
          <p:cNvSpPr>
            <a:spLocks noGrp="1"/>
          </p:cNvSpPr>
          <p:nvPr>
            <p:ph type="title"/>
          </p:nvPr>
        </p:nvSpPr>
        <p:spPr>
          <a:xfrm>
            <a:off x="5100638" y="685800"/>
            <a:ext cx="6176962" cy="1485900"/>
          </a:xfrm>
        </p:spPr>
        <p:txBody>
          <a:bodyPr/>
          <a:lstStyle/>
          <a:p>
            <a:pPr>
              <a:lnSpc>
                <a:spcPct val="89000"/>
              </a:lnSpc>
            </a:pPr>
            <a:r>
              <a:rPr lang="en-US" sz="4400" b="1"/>
              <a:t>Gorj</a:t>
            </a:r>
          </a:p>
        </p:txBody>
      </p:sp>
      <p:pic>
        <p:nvPicPr>
          <p:cNvPr id="5" name="Picture 5" descr="A picture containing text, map&#10;&#10;Description generated with very high confidence"/>
          <p:cNvPicPr>
            <a:picLocks noGrp="1" noChangeAspect="1"/>
          </p:cNvPicPr>
          <p:nvPr>
            <p:ph idx="1"/>
          </p:nvPr>
        </p:nvPicPr>
        <p:blipFill>
          <a:blip r:embed="rId2"/>
          <a:srcRect/>
          <a:stretch>
            <a:fillRect/>
          </a:stretch>
        </p:blipFill>
        <p:spPr>
          <a:xfrm>
            <a:off x="635000" y="1508125"/>
            <a:ext cx="3092450" cy="3841750"/>
          </a:xfrm>
        </p:spPr>
      </p:pic>
      <p:sp>
        <p:nvSpPr>
          <p:cNvPr id="19" name="Rectangle 15"/>
          <p:cNvSpPr>
            <a:spLocks noGrp="1" noRot="1" noChangeAspect="1" noMove="1" noResize="1" noEditPoints="1" noAdjustHandles="1" noChangeArrowheads="1" noChangeShapeType="1" noTextEdit="1"/>
          </p:cNvSpPr>
          <p:nvPr/>
        </p:nvSpPr>
        <p:spPr>
          <a:xfrm>
            <a:off x="4373563"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p:nvPr>
        </p:nvSpPr>
        <p:spPr>
          <a:xfrm>
            <a:off x="5100638" y="2286000"/>
            <a:ext cx="6176962" cy="3581400"/>
          </a:xfrm>
        </p:spPr>
        <p:txBody>
          <a:bodyPr/>
          <a:lstStyle/>
          <a:p>
            <a:pPr marL="382588" indent="-382588">
              <a:lnSpc>
                <a:spcPct val="94000"/>
              </a:lnSpc>
              <a:spcBef>
                <a:spcPct val="0"/>
              </a:spcBef>
              <a:spcAft>
                <a:spcPts val="200"/>
              </a:spcAft>
            </a:pPr>
            <a:r>
              <a:rPr lang="en-US" sz="2000" dirty="0"/>
              <a:t>This county has a total area of 5,602 km2. </a:t>
            </a:r>
          </a:p>
          <a:p>
            <a:pPr marL="382588" indent="-382588">
              <a:lnSpc>
                <a:spcPct val="94000"/>
              </a:lnSpc>
              <a:spcBef>
                <a:spcPct val="0"/>
              </a:spcBef>
              <a:spcAft>
                <a:spcPts val="200"/>
              </a:spcAft>
            </a:pPr>
            <a:r>
              <a:rPr lang="en-US" sz="2000" dirty="0"/>
              <a:t>The North side of the county consists of various mountains from the Southern Carpathians group. In the West there are the </a:t>
            </a:r>
            <a:r>
              <a:rPr lang="en-US" sz="2000" dirty="0" err="1"/>
              <a:t>Vulcanului</a:t>
            </a:r>
            <a:r>
              <a:rPr lang="en-US" sz="2000" dirty="0"/>
              <a:t> Mountains, and in the East there are the </a:t>
            </a:r>
            <a:r>
              <a:rPr lang="en-US" sz="2000" dirty="0" err="1"/>
              <a:t>Parâng</a:t>
            </a:r>
            <a:r>
              <a:rPr lang="en-US" sz="2000" dirty="0"/>
              <a:t> Mountains and the </a:t>
            </a:r>
            <a:r>
              <a:rPr lang="en-US" sz="2000" dirty="0" err="1"/>
              <a:t>Negoveanu</a:t>
            </a:r>
            <a:r>
              <a:rPr lang="en-US" sz="2000" dirty="0"/>
              <a:t> Mountains.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10ED965B-A9B1-4615-8982-8F2B47B202E9}"/>
              </a:ext>
            </a:extLst>
          </p:cNvPr>
          <p:cNvSpPr>
            <a:spLocks noGrp="1" noChangeArrowheads="1"/>
          </p:cNvSpPr>
          <p:nvPr>
            <p:ph type="title"/>
          </p:nvPr>
        </p:nvSpPr>
        <p:spPr>
          <a:xfrm>
            <a:off x="682625" y="0"/>
            <a:ext cx="11509375" cy="1933575"/>
          </a:xfrm>
        </p:spPr>
        <p:txBody>
          <a:bodyPr/>
          <a:lstStyle/>
          <a:p>
            <a:pPr eaLnBrk="1" hangingPunct="1">
              <a:defRPr/>
            </a:pPr>
            <a:r>
              <a:rPr lang="en-US" altLang="en-US"/>
              <a:t>WELCOME TO OUR SCHOOL!</a:t>
            </a:r>
          </a:p>
        </p:txBody>
      </p:sp>
      <p:sp>
        <p:nvSpPr>
          <p:cNvPr id="116739" name="Rectangle 3">
            <a:extLst>
              <a:ext uri="{FF2B5EF4-FFF2-40B4-BE49-F238E27FC236}">
                <a16:creationId xmlns:a16="http://schemas.microsoft.com/office/drawing/2014/main" id="{5BF58665-F98F-40A6-88EF-D3C9F2948E88}"/>
              </a:ext>
            </a:extLst>
          </p:cNvPr>
          <p:cNvSpPr>
            <a:spLocks noGrp="1" noChangeArrowheads="1"/>
          </p:cNvSpPr>
          <p:nvPr>
            <p:ph type="body" idx="1"/>
          </p:nvPr>
        </p:nvSpPr>
        <p:spPr>
          <a:xfrm flipH="1">
            <a:off x="639763" y="8391525"/>
            <a:ext cx="42862" cy="42863"/>
          </a:xfrm>
        </p:spPr>
        <p:txBody>
          <a:bodyPr/>
          <a:lstStyle/>
          <a:p>
            <a:pPr eaLnBrk="1" hangingPunct="1">
              <a:lnSpc>
                <a:spcPct val="80000"/>
              </a:lnSpc>
              <a:buFontTx/>
              <a:buNone/>
              <a:defRPr/>
            </a:pPr>
            <a:endParaRPr lang="en-US" sz="800"/>
          </a:p>
        </p:txBody>
      </p:sp>
      <p:pic>
        <p:nvPicPr>
          <p:cNvPr id="34820" name="Picture 4" descr="11150829_446996808803092_5250575619219476914_n">
            <a:extLst>
              <a:ext uri="{FF2B5EF4-FFF2-40B4-BE49-F238E27FC236}">
                <a16:creationId xmlns:a16="http://schemas.microsoft.com/office/drawing/2014/main" id="{3A24AA8C-E6AB-4A9C-A154-89563BE4C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413" y="4183063"/>
            <a:ext cx="5208587"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tractoras">
            <a:extLst>
              <a:ext uri="{FF2B5EF4-FFF2-40B4-BE49-F238E27FC236}">
                <a16:creationId xmlns:a16="http://schemas.microsoft.com/office/drawing/2014/main" id="{5EE67CA1-5544-41D2-9FF0-8CC1A77EA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1550988"/>
            <a:ext cx="517683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liceu rovinari">
            <a:extLst>
              <a:ext uri="{FF2B5EF4-FFF2-40B4-BE49-F238E27FC236}">
                <a16:creationId xmlns:a16="http://schemas.microsoft.com/office/drawing/2014/main" id="{29E6116D-6FC0-4B3A-ABD3-40A93FB03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63688"/>
            <a:ext cx="6991351"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10">
            <a:extLst>
              <a:ext uri="{FF2B5EF4-FFF2-40B4-BE49-F238E27FC236}">
                <a16:creationId xmlns:a16="http://schemas.microsoft.com/office/drawing/2014/main" id="{3C81AA19-5C99-418F-B5D2-EE5B7EC97AC8}"/>
              </a:ext>
            </a:extLst>
          </p:cNvPr>
          <p:cNvSpPr txBox="1">
            <a:spLocks noChangeArrowheads="1"/>
          </p:cNvSpPr>
          <p:nvPr/>
        </p:nvSpPr>
        <p:spPr bwMode="auto">
          <a:xfrm>
            <a:off x="4759325" y="5486400"/>
            <a:ext cx="21923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914400" eaLnBrk="1" hangingPunct="1">
              <a:spcBef>
                <a:spcPct val="50000"/>
              </a:spcBef>
              <a:buClrTx/>
              <a:buSzTx/>
              <a:buFontTx/>
              <a:buNone/>
            </a:pPr>
            <a:endParaRPr lang="ro-RO" altLang="en-US" sz="1000">
              <a:latin typeface="Arial" panose="020B0604020202020204" pitchFamily="34" charset="0"/>
            </a:endParaRPr>
          </a:p>
          <a:p>
            <a:pPr defTabSz="914400" eaLnBrk="1" hangingPunct="1">
              <a:spcBef>
                <a:spcPct val="50000"/>
              </a:spcBef>
              <a:buClrTx/>
              <a:buSzTx/>
              <a:buFontTx/>
              <a:buNone/>
            </a:pPr>
            <a:endParaRPr lang="en-US" altLang="en-US" sz="100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42B12D5-C69F-4281-9B5C-921503E65B52}"/>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ffectLst/>
              </a:rPr>
              <a:t>GHEORGHE TATARESCU COLLEGE</a:t>
            </a:r>
          </a:p>
        </p:txBody>
      </p:sp>
      <p:sp>
        <p:nvSpPr>
          <p:cNvPr id="35843" name="Rectangle 3">
            <a:extLst>
              <a:ext uri="{FF2B5EF4-FFF2-40B4-BE49-F238E27FC236}">
                <a16:creationId xmlns:a16="http://schemas.microsoft.com/office/drawing/2014/main" id="{76EB3EE0-31F8-4F66-B6EC-FB0806FBE4E5}"/>
              </a:ext>
            </a:extLst>
          </p:cNvPr>
          <p:cNvSpPr>
            <a:spLocks noGrp="1" noChangeArrowheads="1"/>
          </p:cNvSpPr>
          <p:nvPr>
            <p:ph type="body" idx="1"/>
          </p:nvPr>
        </p:nvSpPr>
        <p:spPr>
          <a:xfrm>
            <a:off x="457200" y="1619250"/>
            <a:ext cx="11468100" cy="4533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zh-CN" dirty="0">
              <a:effectLst/>
              <a:ea typeface="SimSun" panose="02010600030101010101" pitchFamily="2" charset="-122"/>
            </a:endParaRPr>
          </a:p>
          <a:p>
            <a:pPr>
              <a:lnSpc>
                <a:spcPct val="80000"/>
              </a:lnSpc>
            </a:pPr>
            <a:endParaRPr lang="en-US" altLang="zh-CN" dirty="0">
              <a:effectLst/>
              <a:ea typeface="SimSun" panose="02010600030101010101" pitchFamily="2" charset="-122"/>
            </a:endParaRPr>
          </a:p>
          <a:p>
            <a:pPr>
              <a:lnSpc>
                <a:spcPct val="80000"/>
              </a:lnSpc>
            </a:pPr>
            <a:r>
              <a:rPr lang="en-US" altLang="zh-CN" dirty="0">
                <a:effectLst/>
                <a:ea typeface="SimSun" panose="02010600030101010101" pitchFamily="2" charset="-122"/>
              </a:rPr>
              <a:t> “</a:t>
            </a:r>
            <a:r>
              <a:rPr lang="en-US" altLang="zh-CN" sz="2000" dirty="0">
                <a:effectLst/>
                <a:ea typeface="SimSun" panose="02010600030101010101" pitchFamily="2" charset="-122"/>
              </a:rPr>
              <a:t>Gheorghe </a:t>
            </a:r>
            <a:r>
              <a:rPr lang="en-US" altLang="zh-CN" sz="2000" dirty="0" err="1">
                <a:effectLst/>
                <a:ea typeface="SimSun" panose="02010600030101010101" pitchFamily="2" charset="-122"/>
              </a:rPr>
              <a:t>Tatarescu</a:t>
            </a:r>
            <a:r>
              <a:rPr lang="en-US" altLang="zh-CN" sz="2000" dirty="0">
                <a:effectLst/>
                <a:ea typeface="SimSun" panose="02010600030101010101" pitchFamily="2" charset="-122"/>
              </a:rPr>
              <a:t>” College is situated in the south-west of Romania in </a:t>
            </a:r>
            <a:r>
              <a:rPr lang="en-US" altLang="zh-CN" sz="2000" dirty="0" err="1">
                <a:effectLst/>
                <a:ea typeface="SimSun" panose="02010600030101010101" pitchFamily="2" charset="-122"/>
              </a:rPr>
              <a:t>Oltenia</a:t>
            </a:r>
            <a:r>
              <a:rPr lang="en-US" altLang="zh-CN" sz="2000" dirty="0">
                <a:effectLst/>
                <a:ea typeface="SimSun" panose="02010600030101010101" pitchFamily="2" charset="-122"/>
              </a:rPr>
              <a:t> region, </a:t>
            </a:r>
            <a:r>
              <a:rPr lang="en-US" altLang="zh-CN" sz="2000" dirty="0" err="1">
                <a:effectLst/>
                <a:ea typeface="SimSun" panose="02010600030101010101" pitchFamily="2" charset="-122"/>
              </a:rPr>
              <a:t>Gorj</a:t>
            </a:r>
            <a:r>
              <a:rPr lang="en-US" altLang="zh-CN" sz="2000" dirty="0">
                <a:effectLst/>
                <a:ea typeface="SimSun" panose="02010600030101010101" pitchFamily="2" charset="-122"/>
              </a:rPr>
              <a:t> county which is a mixture of Romanian history and </a:t>
            </a:r>
            <a:r>
              <a:rPr lang="en-US" altLang="zh-CN" sz="2000" dirty="0" err="1">
                <a:effectLst/>
                <a:ea typeface="SimSun" panose="02010600030101010101" pitchFamily="2" charset="-122"/>
              </a:rPr>
              <a:t>culture.Our</a:t>
            </a:r>
            <a:r>
              <a:rPr lang="en-US" altLang="zh-CN" sz="2000" dirty="0">
                <a:effectLst/>
                <a:ea typeface="SimSun" panose="02010600030101010101" pitchFamily="2" charset="-122"/>
              </a:rPr>
              <a:t> school is a secondary-school level (high-school) and has students aged 15-19 and learn English, French ,IT, Entrepreneurial Education , Music and also Technologies. It provides education in different fields such as:</a:t>
            </a:r>
            <a:endParaRPr lang="en-US" altLang="zh-CN" sz="2000" b="1" dirty="0">
              <a:effectLst/>
              <a:ea typeface="SimSun" panose="02010600030101010101" pitchFamily="2" charset="-122"/>
            </a:endParaRPr>
          </a:p>
          <a:p>
            <a:pPr>
              <a:lnSpc>
                <a:spcPct val="80000"/>
              </a:lnSpc>
            </a:pPr>
            <a:r>
              <a:rPr lang="en-US" altLang="zh-CN" sz="2000" b="1" dirty="0">
                <a:effectLst/>
                <a:ea typeface="SimSun" panose="02010600030101010101" pitchFamily="2" charset="-122"/>
              </a:rPr>
              <a:t>High school (</a:t>
            </a:r>
            <a:r>
              <a:rPr lang="en-US" altLang="zh-CN" sz="2000" dirty="0">
                <a:effectLst/>
                <a:ea typeface="SimSun" panose="02010600030101010101" pitchFamily="2" charset="-122"/>
              </a:rPr>
              <a:t>Sciences ,Humanistic, </a:t>
            </a:r>
            <a:r>
              <a:rPr lang="en-US" altLang="zh-CN" sz="2000" dirty="0" err="1">
                <a:effectLst/>
                <a:ea typeface="SimSun" panose="02010600030101010101" pitchFamily="2" charset="-122"/>
              </a:rPr>
              <a:t>Tehnical</a:t>
            </a:r>
            <a:r>
              <a:rPr lang="en-US" altLang="zh-CN" sz="2000" dirty="0">
                <a:effectLst/>
                <a:ea typeface="SimSun" panose="02010600030101010101" pitchFamily="2" charset="-122"/>
              </a:rPr>
              <a:t> profile-mechanics and </a:t>
            </a:r>
            <a:r>
              <a:rPr lang="en-US" altLang="zh-CN" sz="2000" dirty="0" err="1">
                <a:effectLst/>
                <a:ea typeface="SimSun" panose="02010600030101010101" pitchFamily="2" charset="-122"/>
              </a:rPr>
              <a:t>electronics,VET</a:t>
            </a:r>
            <a:r>
              <a:rPr lang="en-US" altLang="zh-CN" sz="2000" dirty="0">
                <a:effectLst/>
                <a:ea typeface="SimSun" panose="02010600030101010101" pitchFamily="2" charset="-122"/>
              </a:rPr>
              <a:t> school-professional classes)</a:t>
            </a:r>
            <a:endParaRPr lang="en-US" altLang="zh-CN" sz="2000" b="1" dirty="0">
              <a:effectLst/>
              <a:ea typeface="SimSun" panose="02010600030101010101" pitchFamily="2" charset="-122"/>
            </a:endParaRPr>
          </a:p>
          <a:p>
            <a:pPr>
              <a:lnSpc>
                <a:spcPct val="80000"/>
              </a:lnSpc>
            </a:pPr>
            <a:r>
              <a:rPr lang="en-US" altLang="zh-CN" sz="2000" b="1" dirty="0">
                <a:effectLst/>
                <a:ea typeface="SimSun" panose="02010600030101010101" pitchFamily="2" charset="-122"/>
              </a:rPr>
              <a:t>Courses after high school (</a:t>
            </a:r>
            <a:r>
              <a:rPr lang="en-US" altLang="zh-CN" sz="2000" dirty="0" err="1">
                <a:effectLst/>
                <a:ea typeface="SimSun" panose="02010600030101010101" pitchFamily="2" charset="-122"/>
              </a:rPr>
              <a:t>Secretary,Tehnician</a:t>
            </a:r>
            <a:r>
              <a:rPr lang="en-US" altLang="zh-CN" sz="2000" dirty="0">
                <a:effectLst/>
                <a:ea typeface="SimSun" panose="02010600030101010101" pitchFamily="2" charset="-122"/>
              </a:rPr>
              <a:t> in </a:t>
            </a:r>
            <a:r>
              <a:rPr lang="en-US" altLang="zh-CN" sz="2000" dirty="0" err="1">
                <a:effectLst/>
                <a:ea typeface="SimSun" panose="02010600030101010101" pitchFamily="2" charset="-122"/>
              </a:rPr>
              <a:t>Chemestry,Numerrically</a:t>
            </a:r>
            <a:r>
              <a:rPr lang="en-US" altLang="zh-CN" sz="2000" dirty="0">
                <a:effectLst/>
                <a:ea typeface="SimSun" panose="02010600030101010101" pitchFamily="2" charset="-122"/>
              </a:rPr>
              <a:t> Controlled Machines)</a:t>
            </a:r>
          </a:p>
          <a:p>
            <a:pPr>
              <a:lnSpc>
                <a:spcPct val="80000"/>
              </a:lnSpc>
            </a:pPr>
            <a:r>
              <a:rPr lang="en-US" altLang="zh-CN" sz="2000" dirty="0">
                <a:effectLst/>
                <a:ea typeface="SimSun" panose="02010600030101010101" pitchFamily="2" charset="-122"/>
              </a:rPr>
              <a:t>The teaching staff comprises 40 teachers who offer educational and teaching guidance and support to almost 500 students. We have three Informatics labs, a Biology lab, a Chemistry lab, a Physics lab, six technical labs for practice, an interesting library, an </a:t>
            </a:r>
            <a:r>
              <a:rPr lang="en-US" altLang="zh-CN" sz="2000" dirty="0" err="1">
                <a:effectLst/>
                <a:ea typeface="SimSun" panose="02010600030101010101" pitchFamily="2" charset="-122"/>
              </a:rPr>
              <a:t>amphitheatre</a:t>
            </a:r>
            <a:r>
              <a:rPr lang="en-US" altLang="zh-CN" sz="2000" dirty="0">
                <a:effectLst/>
                <a:ea typeface="SimSun" panose="02010600030101010101" pitchFamily="2" charset="-122"/>
              </a:rPr>
              <a:t> and a </a:t>
            </a:r>
            <a:r>
              <a:rPr lang="en-US" altLang="zh-CN" sz="2000" dirty="0" err="1">
                <a:effectLst/>
                <a:ea typeface="SimSun" panose="02010600030101010101" pitchFamily="2" charset="-122"/>
              </a:rPr>
              <a:t>gym.The</a:t>
            </a:r>
            <a:r>
              <a:rPr lang="en-US" altLang="zh-CN" sz="2000" dirty="0">
                <a:effectLst/>
                <a:ea typeface="SimSun" panose="02010600030101010101" pitchFamily="2" charset="-122"/>
              </a:rPr>
              <a:t> teaching staff is fully engaged in the learning process and improvement of the quality of school work. We are open to innovation and change. </a:t>
            </a:r>
            <a:endParaRPr lang="en-US" altLang="en-US" sz="2000" dirty="0">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74F9D9A-A26D-461F-A87A-E5BCC65B81EF}"/>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sp>
        <p:nvSpPr>
          <p:cNvPr id="36867" name="Rectangle 3">
            <a:extLst>
              <a:ext uri="{FF2B5EF4-FFF2-40B4-BE49-F238E27FC236}">
                <a16:creationId xmlns:a16="http://schemas.microsoft.com/office/drawing/2014/main" id="{13F79A96-EEB1-4C6D-95A0-82E6023626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36868" name="Picture 5" descr="Imagini pentru colegiul gheorghe t&amp;abreve;t&amp;abreve;rescu rovinari">
            <a:extLst>
              <a:ext uri="{FF2B5EF4-FFF2-40B4-BE49-F238E27FC236}">
                <a16:creationId xmlns:a16="http://schemas.microsoft.com/office/drawing/2014/main" id="{F0947F49-9821-462E-93EA-BD0582A10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425" y="0"/>
            <a:ext cx="6153150"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7" descr="Imagine similar&amp;abreve;">
            <a:extLst>
              <a:ext uri="{FF2B5EF4-FFF2-40B4-BE49-F238E27FC236}">
                <a16:creationId xmlns:a16="http://schemas.microsoft.com/office/drawing/2014/main" id="{A406FE9E-E7E9-4EE5-839C-3A02A16B2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2351088"/>
            <a:ext cx="48482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9">
            <a:extLst>
              <a:ext uri="{FF2B5EF4-FFF2-40B4-BE49-F238E27FC236}">
                <a16:creationId xmlns:a16="http://schemas.microsoft.com/office/drawing/2014/main" id="{940534F3-C0D2-4CCA-A879-8C2E87518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0"/>
            <a:ext cx="50006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AB01445-925D-464E-870C-450A314F3AEC}"/>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sp>
        <p:nvSpPr>
          <p:cNvPr id="37891" name="Rectangle 3">
            <a:extLst>
              <a:ext uri="{FF2B5EF4-FFF2-40B4-BE49-F238E27FC236}">
                <a16:creationId xmlns:a16="http://schemas.microsoft.com/office/drawing/2014/main" id="{5344F4C9-EA10-4161-9AB5-6156756E8C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37892" name="Picture 5" descr="Imagini pentru colegiul gheorghe t&amp;abreve;t&amp;abreve;rescu rovinari">
            <a:extLst>
              <a:ext uri="{FF2B5EF4-FFF2-40B4-BE49-F238E27FC236}">
                <a16:creationId xmlns:a16="http://schemas.microsoft.com/office/drawing/2014/main" id="{3E1DD301-45D5-461A-BF22-EF4A2FA23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 y="293688"/>
            <a:ext cx="6042045"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Imagini pentru colegiul gheorghe t&amp;abreve;t&amp;abreve;rescu rovinari">
            <a:extLst>
              <a:ext uri="{FF2B5EF4-FFF2-40B4-BE49-F238E27FC236}">
                <a16:creationId xmlns:a16="http://schemas.microsoft.com/office/drawing/2014/main" id="{20CCF5B5-3FD5-417F-A13E-ECEF766EF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62" y="293688"/>
            <a:ext cx="4749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6ADB3D8-98A6-4036-9F4B-C83084D573AD}"/>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sp>
        <p:nvSpPr>
          <p:cNvPr id="38915" name="Rectangle 3">
            <a:extLst>
              <a:ext uri="{FF2B5EF4-FFF2-40B4-BE49-F238E27FC236}">
                <a16:creationId xmlns:a16="http://schemas.microsoft.com/office/drawing/2014/main" id="{F77FD422-B1F6-4AB5-B08B-9F0511B44C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38916" name="Picture 4" descr="27720887_1934145109959502_1606490937_n">
            <a:extLst>
              <a:ext uri="{FF2B5EF4-FFF2-40B4-BE49-F238E27FC236}">
                <a16:creationId xmlns:a16="http://schemas.microsoft.com/office/drawing/2014/main" id="{1B0C2E92-78FD-4011-8068-08B832D8D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0988"/>
            <a:ext cx="52768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27583011_1300604920083125_1453087925_n">
            <a:extLst>
              <a:ext uri="{FF2B5EF4-FFF2-40B4-BE49-F238E27FC236}">
                <a16:creationId xmlns:a16="http://schemas.microsoft.com/office/drawing/2014/main" id="{CEF735C3-49CA-4F88-BFE8-A34467514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738" y="247650"/>
            <a:ext cx="568642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D7B2BAA-A872-4669-8F7C-A6864701A514}"/>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sp>
        <p:nvSpPr>
          <p:cNvPr id="39939" name="Rectangle 3">
            <a:extLst>
              <a:ext uri="{FF2B5EF4-FFF2-40B4-BE49-F238E27FC236}">
                <a16:creationId xmlns:a16="http://schemas.microsoft.com/office/drawing/2014/main" id="{068AC97F-6C00-439B-A612-545ACA9E83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39940" name="Picture 5">
            <a:extLst>
              <a:ext uri="{FF2B5EF4-FFF2-40B4-BE49-F238E27FC236}">
                <a16:creationId xmlns:a16="http://schemas.microsoft.com/office/drawing/2014/main" id="{3D2EDBC5-6C69-4C62-B803-3A67FECB5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312738"/>
            <a:ext cx="55435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a:extLst>
              <a:ext uri="{FF2B5EF4-FFF2-40B4-BE49-F238E27FC236}">
                <a16:creationId xmlns:a16="http://schemas.microsoft.com/office/drawing/2014/main" id="{4607BDF9-222E-4097-B597-D2B35B8B1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344488"/>
            <a:ext cx="55245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F6A0EF9-C1BC-4CB5-B02F-E17E3846D130}"/>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ffectLst/>
              </a:rPr>
              <a:t>SCHOOL ACTIVITIES </a:t>
            </a:r>
          </a:p>
        </p:txBody>
      </p:sp>
      <p:pic>
        <p:nvPicPr>
          <p:cNvPr id="40963" name="Picture 3">
            <a:extLst>
              <a:ext uri="{FF2B5EF4-FFF2-40B4-BE49-F238E27FC236}">
                <a16:creationId xmlns:a16="http://schemas.microsoft.com/office/drawing/2014/main" id="{534EF931-74ED-4BD5-80A2-B7619FD7857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57250" y="1619250"/>
            <a:ext cx="4305300" cy="4419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4">
            <a:extLst>
              <a:ext uri="{FF2B5EF4-FFF2-40B4-BE49-F238E27FC236}">
                <a16:creationId xmlns:a16="http://schemas.microsoft.com/office/drawing/2014/main" id="{80607E8E-31D5-4D69-BC8B-20FA403EA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788" y="1651000"/>
            <a:ext cx="61214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B664D5C-0856-47A4-9E79-D117056A89A5}"/>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41987" name="Picture 2">
            <a:extLst>
              <a:ext uri="{FF2B5EF4-FFF2-40B4-BE49-F238E27FC236}">
                <a16:creationId xmlns:a16="http://schemas.microsoft.com/office/drawing/2014/main" id="{AB462CC2-9621-47C8-B88C-EC135A7E820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47700" y="306388"/>
            <a:ext cx="5181600" cy="590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5" descr="34033480_1307822059362503_1417931741368156160_n">
            <a:extLst>
              <a:ext uri="{FF2B5EF4-FFF2-40B4-BE49-F238E27FC236}">
                <a16:creationId xmlns:a16="http://schemas.microsoft.com/office/drawing/2014/main" id="{621B4EBC-6AAC-4AC3-B436-1BC35E450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3850"/>
            <a:ext cx="52006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DE4997F-2CF3-4FC8-8C8F-A632B61ADD52}"/>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43011" name="Picture 4">
            <a:extLst>
              <a:ext uri="{FF2B5EF4-FFF2-40B4-BE49-F238E27FC236}">
                <a16:creationId xmlns:a16="http://schemas.microsoft.com/office/drawing/2014/main" id="{671CF790-1C06-4CC2-90B7-A945E7A2EA3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304800"/>
            <a:ext cx="3790950" cy="6038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a:extLst>
              <a:ext uri="{FF2B5EF4-FFF2-40B4-BE49-F238E27FC236}">
                <a16:creationId xmlns:a16="http://schemas.microsoft.com/office/drawing/2014/main" id="{048B1FDD-B7A8-45B1-8CF9-14D407C6D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23850"/>
            <a:ext cx="6877050"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8829CED-34AB-4B4C-83F7-7AE85742D07D}"/>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46083" name="Picture 3">
            <a:extLst>
              <a:ext uri="{FF2B5EF4-FFF2-40B4-BE49-F238E27FC236}">
                <a16:creationId xmlns:a16="http://schemas.microsoft.com/office/drawing/2014/main" id="{F2A5CCE4-6E40-4976-976B-CC6D9ABD09E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71513" y="304800"/>
            <a:ext cx="2847975" cy="5829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7">
            <a:extLst>
              <a:ext uri="{FF2B5EF4-FFF2-40B4-BE49-F238E27FC236}">
                <a16:creationId xmlns:a16="http://schemas.microsoft.com/office/drawing/2014/main" id="{A298593A-0A0A-4F13-BD67-79F372350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0"/>
            <a:ext cx="47736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a:extLst>
              <a:ext uri="{FF2B5EF4-FFF2-40B4-BE49-F238E27FC236}">
                <a16:creationId xmlns:a16="http://schemas.microsoft.com/office/drawing/2014/main" id="{14033644-F581-4ACA-B3C9-39575BB6F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3725" y="296863"/>
            <a:ext cx="3360738"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nvSpPr>
        <p:spPr>
          <a:xfrm>
            <a:off x="477838"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36" name="Title 1"/>
          <p:cNvSpPr>
            <a:spLocks noGrp="1"/>
          </p:cNvSpPr>
          <p:nvPr>
            <p:ph type="title"/>
          </p:nvPr>
        </p:nvSpPr>
        <p:spPr>
          <a:xfrm>
            <a:off x="784225" y="685800"/>
            <a:ext cx="5794375" cy="1485900"/>
          </a:xfrm>
        </p:spPr>
        <p:txBody>
          <a:bodyPr/>
          <a:lstStyle/>
          <a:p>
            <a:pPr>
              <a:lnSpc>
                <a:spcPct val="89000"/>
              </a:lnSpc>
            </a:pPr>
            <a:r>
              <a:rPr lang="en-US" sz="4400"/>
              <a:t>Rânca</a:t>
            </a:r>
          </a:p>
        </p:txBody>
      </p:sp>
      <p:sp>
        <p:nvSpPr>
          <p:cNvPr id="4" name="Text Placeholder 3"/>
          <p:cNvSpPr>
            <a:spLocks noGrp="1"/>
          </p:cNvSpPr>
          <p:nvPr>
            <p:ph type="body" sz="half" idx="2"/>
          </p:nvPr>
        </p:nvSpPr>
        <p:spPr>
          <a:xfrm>
            <a:off x="828078" y="2400794"/>
            <a:ext cx="5794375" cy="3581400"/>
          </a:xfrm>
        </p:spPr>
        <p:txBody>
          <a:bodyPr/>
          <a:lstStyle/>
          <a:p>
            <a:pPr marL="382588" indent="-382588">
              <a:lnSpc>
                <a:spcPct val="94000"/>
              </a:lnSpc>
              <a:spcBef>
                <a:spcPct val="0"/>
              </a:spcBef>
              <a:spcAft>
                <a:spcPts val="200"/>
              </a:spcAft>
            </a:pPr>
            <a:r>
              <a:rPr lang="en-US" sz="1400" dirty="0" err="1"/>
              <a:t>Rânca</a:t>
            </a:r>
            <a:r>
              <a:rPr lang="en-US" sz="1400" dirty="0"/>
              <a:t> is a recently developed </a:t>
            </a:r>
            <a:r>
              <a:rPr lang="en-US" sz="1400" dirty="0">
                <a:hlinkClick r:id="rId2"/>
              </a:rPr>
              <a:t>Romanian</a:t>
            </a:r>
            <a:r>
              <a:rPr lang="en-US" sz="1400" dirty="0"/>
              <a:t> resort, located at 1,600 m (5,250 ft) elevation, at the foothill of </a:t>
            </a:r>
            <a:r>
              <a:rPr lang="en-US" sz="1400" dirty="0" err="1">
                <a:hlinkClick r:id="rId3"/>
              </a:rPr>
              <a:t>Păpuşa</a:t>
            </a:r>
            <a:r>
              <a:rPr lang="en-US" sz="1400" dirty="0">
                <a:hlinkClick r:id="rId3"/>
              </a:rPr>
              <a:t> Peak</a:t>
            </a:r>
            <a:r>
              <a:rPr lang="en-US" sz="1400" dirty="0"/>
              <a:t> in the </a:t>
            </a:r>
            <a:r>
              <a:rPr lang="en-US" sz="1400" dirty="0" err="1">
                <a:hlinkClick r:id="rId4"/>
              </a:rPr>
              <a:t>Parâng</a:t>
            </a:r>
            <a:r>
              <a:rPr lang="en-US" sz="1400" dirty="0">
                <a:hlinkClick r:id="rId4"/>
              </a:rPr>
              <a:t> Mountains</a:t>
            </a:r>
            <a:r>
              <a:rPr lang="en-US" sz="1400" dirty="0"/>
              <a:t>. </a:t>
            </a:r>
          </a:p>
          <a:p>
            <a:pPr marL="382588" indent="-382588">
              <a:lnSpc>
                <a:spcPct val="94000"/>
              </a:lnSpc>
              <a:spcBef>
                <a:spcPct val="0"/>
              </a:spcBef>
              <a:spcAft>
                <a:spcPts val="200"/>
              </a:spcAft>
            </a:pPr>
            <a:r>
              <a:rPr lang="en-US" sz="1400" dirty="0"/>
              <a:t>It is located 17.9 kilometers away from </a:t>
            </a:r>
            <a:r>
              <a:rPr lang="en-US" sz="1400" dirty="0" err="1">
                <a:hlinkClick r:id="rId5"/>
              </a:rPr>
              <a:t>Novaci</a:t>
            </a:r>
            <a:r>
              <a:rPr lang="en-US" sz="1400" dirty="0"/>
              <a:t>, </a:t>
            </a:r>
            <a:r>
              <a:rPr lang="en-US" sz="1400" dirty="0" err="1">
                <a:hlinkClick r:id="rId6"/>
              </a:rPr>
              <a:t>Gorj</a:t>
            </a:r>
            <a:r>
              <a:rPr lang="en-US" sz="1400" dirty="0">
                <a:hlinkClick r:id="rId6"/>
              </a:rPr>
              <a:t> County</a:t>
            </a:r>
            <a:r>
              <a:rPr lang="en-US" sz="1400" dirty="0"/>
              <a:t>, after passing on the </a:t>
            </a:r>
            <a:r>
              <a:rPr lang="en-US" sz="1400" dirty="0" err="1">
                <a:hlinkClick r:id="rId7"/>
              </a:rPr>
              <a:t>Transalpina</a:t>
            </a:r>
            <a:r>
              <a:rPr lang="en-US" sz="1400" dirty="0">
                <a:hlinkClick r:id="rId7"/>
              </a:rPr>
              <a:t> (DN67C)</a:t>
            </a:r>
            <a:r>
              <a:rPr lang="en-US" sz="1400" dirty="0"/>
              <a:t> road through the </a:t>
            </a:r>
            <a:r>
              <a:rPr lang="en-US" sz="1400" dirty="0" err="1">
                <a:hlinkClick r:id="rId4"/>
              </a:rPr>
              <a:t>Parâng</a:t>
            </a:r>
            <a:r>
              <a:rPr lang="en-US" sz="1400" dirty="0">
                <a:hlinkClick r:id="rId4"/>
              </a:rPr>
              <a:t> Mountains</a:t>
            </a:r>
            <a:r>
              <a:rPr lang="en-US" sz="1400" dirty="0"/>
              <a:t>. There are views of the </a:t>
            </a:r>
            <a:r>
              <a:rPr lang="en-US" sz="1400" dirty="0" err="1">
                <a:hlinkClick r:id="rId8"/>
              </a:rPr>
              <a:t>Parângu</a:t>
            </a:r>
            <a:r>
              <a:rPr lang="en-US" sz="1400" dirty="0">
                <a:hlinkClick r:id="rId8"/>
              </a:rPr>
              <a:t> Mare</a:t>
            </a:r>
            <a:r>
              <a:rPr lang="en-US" sz="1400" dirty="0"/>
              <a:t> peak and, when the weather is clear, one can see </a:t>
            </a:r>
            <a:r>
              <a:rPr lang="en-US" sz="1400" dirty="0" err="1">
                <a:hlinkClick r:id="rId9"/>
              </a:rPr>
              <a:t>Peleaga</a:t>
            </a:r>
            <a:r>
              <a:rPr lang="en-US" sz="1400" dirty="0"/>
              <a:t> peak of the </a:t>
            </a:r>
            <a:r>
              <a:rPr lang="en-US" sz="1400" dirty="0" err="1">
                <a:hlinkClick r:id="rId10"/>
              </a:rPr>
              <a:t>Retezat</a:t>
            </a:r>
            <a:r>
              <a:rPr lang="en-US" sz="1400" dirty="0">
                <a:hlinkClick r:id="rId10"/>
              </a:rPr>
              <a:t> Mountains</a:t>
            </a:r>
            <a:r>
              <a:rPr lang="en-US" sz="1400" dirty="0"/>
              <a:t>. During the winter, there are more than five ski slopes open ranging from low to increased difficulty.</a:t>
            </a:r>
            <a:r>
              <a:rPr lang="en-US" sz="1400" dirty="0">
                <a:hlinkClick r:id="rId11"/>
              </a:rPr>
              <a:t>[1]</a:t>
            </a:r>
            <a:r>
              <a:rPr lang="en-US" sz="1400" dirty="0"/>
              <a:t> </a:t>
            </a:r>
          </a:p>
          <a:p>
            <a:pPr marL="382588" indent="-382588">
              <a:lnSpc>
                <a:spcPct val="94000"/>
              </a:lnSpc>
              <a:spcBef>
                <a:spcPct val="0"/>
              </a:spcBef>
              <a:spcAft>
                <a:spcPts val="200"/>
              </a:spcAft>
            </a:pPr>
            <a:endParaRPr lang="en-US" sz="1400" dirty="0"/>
          </a:p>
        </p:txBody>
      </p:sp>
      <p:pic>
        <p:nvPicPr>
          <p:cNvPr id="7" name="Picture 7" descr="A view of water and a mountain in the background&#10;&#10;Description generated with very high confidence"/>
          <p:cNvPicPr>
            <a:picLocks noChangeAspect="1"/>
          </p:cNvPicPr>
          <p:nvPr/>
        </p:nvPicPr>
        <p:blipFill>
          <a:blip r:embed="rId12"/>
          <a:srcRect t="22070" r="2" b="2"/>
          <a:stretch>
            <a:fillRect/>
          </a:stretch>
        </p:blipFill>
        <p:spPr bwMode="auto">
          <a:xfrm>
            <a:off x="7766050" y="2281238"/>
            <a:ext cx="4425950" cy="2295525"/>
          </a:xfrm>
          <a:prstGeom prst="rect">
            <a:avLst/>
          </a:prstGeom>
          <a:noFill/>
          <a:ln w="9525">
            <a:noFill/>
            <a:miter lim="800000"/>
            <a:headEnd/>
            <a:tailEnd/>
          </a:ln>
        </p:spPr>
      </p:pic>
      <p:pic>
        <p:nvPicPr>
          <p:cNvPr id="5" name="Picture 5" descr="A group of people on a snow covered mountain&#10;&#10;Description generated with very high confidence"/>
          <p:cNvPicPr>
            <a:picLocks noGrp="1" noChangeAspect="1"/>
          </p:cNvPicPr>
          <p:nvPr>
            <p:ph idx="1"/>
          </p:nvPr>
        </p:nvPicPr>
        <p:blipFill>
          <a:blip r:embed="rId13"/>
          <a:srcRect t="27518" r="-3" b="1305"/>
          <a:stretch>
            <a:fillRect/>
          </a:stretch>
        </p:blipFill>
        <p:spPr>
          <a:xfrm>
            <a:off x="7764463" y="0"/>
            <a:ext cx="4427537" cy="2295525"/>
          </a:xfrm>
        </p:spPr>
      </p:pic>
      <p:sp>
        <p:nvSpPr>
          <p:cNvPr id="18" name="Rectangle 17"/>
          <p:cNvSpPr>
            <a:spLocks noGrp="1" noRot="1" noChangeAspect="1" noMove="1" noResize="1" noEditPoints="1" noAdjustHandles="1" noChangeArrowheads="1" noChangeShapeType="1" noTextEdit="1"/>
          </p:cNvSpPr>
          <p:nvPr/>
        </p:nvSpPr>
        <p:spPr>
          <a:xfrm>
            <a:off x="7535863"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9" descr="A view of a mountain&#10;&#10;Description generated with very high confidence"/>
          <p:cNvPicPr>
            <a:picLocks noChangeAspect="1"/>
          </p:cNvPicPr>
          <p:nvPr/>
        </p:nvPicPr>
        <p:blipFill>
          <a:blip r:embed="rId14"/>
          <a:srcRect t="26942" r="-2" b="3818"/>
          <a:stretch>
            <a:fillRect/>
          </a:stretch>
        </p:blipFill>
        <p:spPr bwMode="auto">
          <a:xfrm>
            <a:off x="7764463" y="4576763"/>
            <a:ext cx="4427537" cy="2295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1000"/>
                                        <p:tgtEl>
                                          <p:spTgt spid="4">
                                            <p:txEl>
                                              <p:pRg st="1" end="1"/>
                                            </p:txEl>
                                          </p:spTgt>
                                        </p:tgtEl>
                                      </p:cBhvr>
                                    </p:animEffect>
                                    <p:anim calcmode="lin" valueType="num">
                                      <p:cBhvr>
                                        <p:cTn id="3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F22420F-A4EE-49A4-BD6F-A0807964871C}"/>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ffectLst/>
              </a:rPr>
              <a:t>SPORTS ACTIVITIES</a:t>
            </a:r>
          </a:p>
        </p:txBody>
      </p:sp>
      <p:pic>
        <p:nvPicPr>
          <p:cNvPr id="51203" name="Picture 4" descr="42790066_250533248989006_4613962879375245312_n">
            <a:extLst>
              <a:ext uri="{FF2B5EF4-FFF2-40B4-BE49-F238E27FC236}">
                <a16:creationId xmlns:a16="http://schemas.microsoft.com/office/drawing/2014/main" id="{910E9370-A6BB-49C0-9999-240B213F422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4025" y="2025650"/>
            <a:ext cx="5453063" cy="3917950"/>
          </a:xfrm>
        </p:spPr>
      </p:pic>
      <p:pic>
        <p:nvPicPr>
          <p:cNvPr id="51204" name="Picture 5" descr="42684598_305090530319388_4720322169593135104_n">
            <a:extLst>
              <a:ext uri="{FF2B5EF4-FFF2-40B4-BE49-F238E27FC236}">
                <a16:creationId xmlns:a16="http://schemas.microsoft.com/office/drawing/2014/main" id="{67B3A1B3-D282-42B2-AACF-BD0E1CCB0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1943100"/>
            <a:ext cx="539115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F22F5131-61A5-434E-9887-1BED70257021}"/>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654050" y="425450"/>
            <a:ext cx="6007100" cy="5518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5">
            <a:extLst>
              <a:ext uri="{FF2B5EF4-FFF2-40B4-BE49-F238E27FC236}">
                <a16:creationId xmlns:a16="http://schemas.microsoft.com/office/drawing/2014/main" id="{94B54F23-8632-42BE-B8A0-9DD611F01A76}"/>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496050" y="419100"/>
            <a:ext cx="5224463" cy="5486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F22F5131-61A5-434E-9887-1BED70257021}"/>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654050" y="425450"/>
            <a:ext cx="6007100" cy="5518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5">
            <a:extLst>
              <a:ext uri="{FF2B5EF4-FFF2-40B4-BE49-F238E27FC236}">
                <a16:creationId xmlns:a16="http://schemas.microsoft.com/office/drawing/2014/main" id="{94B54F23-8632-42BE-B8A0-9DD611F01A76}"/>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496050" y="419100"/>
            <a:ext cx="5224463" cy="5486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519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p:txBody>
          <a:bodyPr/>
          <a:lstStyle/>
          <a:p>
            <a:r>
              <a:rPr lang="ro-RO" sz="4000"/>
              <a:t>This material was made by </a:t>
            </a:r>
            <a:br>
              <a:rPr lang="ro-RO" sz="4000"/>
            </a:br>
            <a:r>
              <a:rPr lang="ro-RO" sz="4000"/>
              <a:t>the Romanian project team</a:t>
            </a:r>
            <a:endParaRPr lang="en-US" sz="4000"/>
          </a:p>
        </p:txBody>
      </p:sp>
      <p:sp>
        <p:nvSpPr>
          <p:cNvPr id="38915" name="Rectangle 3"/>
          <p:cNvSpPr>
            <a:spLocks noGrp="1"/>
          </p:cNvSpPr>
          <p:nvPr>
            <p:ph type="body" idx="4294967295"/>
          </p:nvPr>
        </p:nvSpPr>
        <p:spPr/>
        <p:txBody>
          <a:bodyPr/>
          <a:lstStyle/>
          <a:p>
            <a:r>
              <a:rPr lang="en-US"/>
              <a:t>This project has been funded with support from the European Commission.</a:t>
            </a:r>
          </a:p>
          <a:p>
            <a:r>
              <a:rPr lang="en-US"/>
              <a:t>This publication [communication] reflects the views only of the author, and the Commission cannot be held responsible for any use which may be made of the information contained therein.</a:t>
            </a:r>
          </a:p>
          <a:p>
            <a:pPr>
              <a:buFont typeface="Franklin Gothic Book"/>
              <a:buNone/>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p:cNvSpPr>
            <a:spLocks noGrp="1" noRot="1" noChangeAspect="1" noMove="1" noResize="1" noEditPoints="1" noAdjustHandles="1" noChangeArrowheads="1" noChangeShapeType="1" noTextEdit="1"/>
          </p:cNvSpPr>
          <p:nvPr/>
        </p:nvSpPr>
        <p:spPr>
          <a:xfrm>
            <a:off x="477838"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460" name="Title 1"/>
          <p:cNvSpPr>
            <a:spLocks noGrp="1"/>
          </p:cNvSpPr>
          <p:nvPr>
            <p:ph type="title"/>
          </p:nvPr>
        </p:nvSpPr>
        <p:spPr>
          <a:xfrm>
            <a:off x="5100638" y="685800"/>
            <a:ext cx="6176962" cy="1485900"/>
          </a:xfrm>
        </p:spPr>
        <p:txBody>
          <a:bodyPr/>
          <a:lstStyle/>
          <a:p>
            <a:r>
              <a:rPr lang="en-US" b="1"/>
              <a:t>Transalpina</a:t>
            </a:r>
          </a:p>
        </p:txBody>
      </p:sp>
      <p:pic>
        <p:nvPicPr>
          <p:cNvPr id="8" name="Picture 8" descr="A snow covered mountain&#10;&#10;Description generated with very high confidence"/>
          <p:cNvPicPr>
            <a:picLocks noChangeAspect="1"/>
          </p:cNvPicPr>
          <p:nvPr/>
        </p:nvPicPr>
        <p:blipFill>
          <a:blip r:embed="rId2"/>
          <a:srcRect t="27768" r="2" b="2238"/>
          <a:stretch>
            <a:fillRect/>
          </a:stretch>
        </p:blipFill>
        <p:spPr bwMode="auto">
          <a:xfrm>
            <a:off x="0" y="4562475"/>
            <a:ext cx="4373563" cy="2295525"/>
          </a:xfrm>
          <a:prstGeom prst="rect">
            <a:avLst/>
          </a:prstGeom>
          <a:noFill/>
          <a:ln w="9525">
            <a:noFill/>
            <a:miter lim="800000"/>
            <a:headEnd/>
            <a:tailEnd/>
          </a:ln>
        </p:spPr>
      </p:pic>
      <p:pic>
        <p:nvPicPr>
          <p:cNvPr id="4" name="Picture 4" descr="A close up of a mountain&#10;&#10;Description generated with very high confidence"/>
          <p:cNvPicPr>
            <a:picLocks noChangeAspect="1"/>
          </p:cNvPicPr>
          <p:nvPr/>
        </p:nvPicPr>
        <p:blipFill>
          <a:blip r:embed="rId3"/>
          <a:srcRect t="6340" r="-2" b="-2"/>
          <a:stretch>
            <a:fillRect/>
          </a:stretch>
        </p:blipFill>
        <p:spPr bwMode="auto">
          <a:xfrm>
            <a:off x="0" y="2281238"/>
            <a:ext cx="4375150" cy="2295525"/>
          </a:xfrm>
          <a:prstGeom prst="rect">
            <a:avLst/>
          </a:prstGeom>
          <a:noFill/>
          <a:ln w="9525">
            <a:noFill/>
            <a:miter lim="800000"/>
            <a:headEnd/>
            <a:tailEnd/>
          </a:ln>
        </p:spPr>
      </p:pic>
      <p:pic>
        <p:nvPicPr>
          <p:cNvPr id="6" name="Picture 6" descr="A close up of a mountain&#10;&#10;Description generated with very high confidence"/>
          <p:cNvPicPr>
            <a:picLocks noChangeAspect="1"/>
          </p:cNvPicPr>
          <p:nvPr/>
        </p:nvPicPr>
        <p:blipFill>
          <a:blip r:embed="rId4"/>
          <a:srcRect t="6844" r="2" b="2"/>
          <a:stretch>
            <a:fillRect/>
          </a:stretch>
        </p:blipFill>
        <p:spPr bwMode="auto">
          <a:xfrm>
            <a:off x="0" y="0"/>
            <a:ext cx="4379913" cy="2295525"/>
          </a:xfrm>
          <a:prstGeom prst="rect">
            <a:avLst/>
          </a:prstGeom>
          <a:noFill/>
          <a:ln w="9525">
            <a:noFill/>
            <a:miter lim="800000"/>
            <a:headEnd/>
            <a:tailEnd/>
          </a:ln>
        </p:spPr>
      </p:pic>
      <p:sp>
        <p:nvSpPr>
          <p:cNvPr id="30" name="Rectangle 29"/>
          <p:cNvSpPr>
            <a:spLocks noGrp="1" noRot="1" noChangeAspect="1" noMove="1" noResize="1" noEditPoints="1" noAdjustHandles="1" noChangeArrowheads="1" noChangeShapeType="1" noTextEdit="1"/>
          </p:cNvSpPr>
          <p:nvPr/>
        </p:nvSpPr>
        <p:spPr>
          <a:xfrm>
            <a:off x="4373563"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p:cNvSpPr txBox="1"/>
          <p:nvPr/>
        </p:nvSpPr>
        <p:spPr>
          <a:xfrm>
            <a:off x="5100638" y="2286000"/>
            <a:ext cx="6176962" cy="3581400"/>
          </a:xfrm>
          <a:prstGeom prst="rect">
            <a:avLst/>
          </a:prstGeom>
        </p:spPr>
        <p:txBody>
          <a:bodyPr>
            <a:normAutofit/>
          </a:bodyPr>
          <a:lstStyle/>
          <a:p>
            <a:pPr marL="383540" indent="-383540" defTabSz="914400" fontAlgn="auto">
              <a:lnSpc>
                <a:spcPct val="94000"/>
              </a:lnSpc>
              <a:spcBef>
                <a:spcPts val="0"/>
              </a:spcBef>
              <a:spcAft>
                <a:spcPts val="200"/>
              </a:spcAft>
              <a:buFont typeface="Franklin Gothic Book" panose="020B0503020102020204" pitchFamily="34" charset="0"/>
              <a:buNone/>
              <a:defRPr/>
            </a:pPr>
            <a:r>
              <a:rPr lang="en-US" sz="1600" dirty="0">
                <a:solidFill>
                  <a:schemeClr val="tx2"/>
                </a:solidFill>
                <a:latin typeface="+mn-lt"/>
              </a:rPr>
              <a:t>The </a:t>
            </a:r>
            <a:r>
              <a:rPr lang="en-US" sz="1600" b="1" dirty="0" err="1">
                <a:solidFill>
                  <a:schemeClr val="tx2"/>
                </a:solidFill>
                <a:latin typeface="+mn-lt"/>
              </a:rPr>
              <a:t>Transalpina</a:t>
            </a:r>
            <a:r>
              <a:rPr lang="en-US" sz="1600" b="1" dirty="0">
                <a:solidFill>
                  <a:schemeClr val="tx2"/>
                </a:solidFill>
                <a:latin typeface="+mn-lt"/>
              </a:rPr>
              <a:t> </a:t>
            </a:r>
            <a:r>
              <a:rPr lang="en-US" sz="1600" dirty="0">
                <a:solidFill>
                  <a:schemeClr val="tx2"/>
                </a:solidFill>
                <a:latin typeface="+mn-lt"/>
              </a:rPr>
              <a:t>or </a:t>
            </a:r>
            <a:r>
              <a:rPr lang="en-US" sz="1600" b="1" dirty="0">
                <a:solidFill>
                  <a:schemeClr val="tx2"/>
                </a:solidFill>
                <a:latin typeface="+mn-lt"/>
              </a:rPr>
              <a:t>DN67C</a:t>
            </a:r>
            <a:r>
              <a:rPr lang="en-US" sz="1600" dirty="0">
                <a:solidFill>
                  <a:schemeClr val="tx2"/>
                </a:solidFill>
                <a:latin typeface="+mn-lt"/>
              </a:rPr>
              <a:t> located in the </a:t>
            </a:r>
            <a:r>
              <a:rPr lang="en-US" sz="1600" dirty="0" err="1">
                <a:solidFill>
                  <a:schemeClr val="tx2"/>
                </a:solidFill>
                <a:latin typeface="+mn-lt"/>
                <a:hlinkClick r:id="rId5"/>
              </a:rPr>
              <a:t>Parâng</a:t>
            </a:r>
            <a:r>
              <a:rPr lang="en-US" sz="1600" dirty="0">
                <a:solidFill>
                  <a:schemeClr val="tx2"/>
                </a:solidFill>
                <a:latin typeface="+mn-lt"/>
                <a:hlinkClick r:id="rId5"/>
              </a:rPr>
              <a:t> Mountains group</a:t>
            </a:r>
            <a:r>
              <a:rPr lang="en-US" sz="1600" dirty="0">
                <a:solidFill>
                  <a:schemeClr val="tx2"/>
                </a:solidFill>
                <a:latin typeface="+mn-lt"/>
              </a:rPr>
              <a:t>, in the </a:t>
            </a:r>
            <a:r>
              <a:rPr lang="en-US" sz="1600" dirty="0">
                <a:solidFill>
                  <a:schemeClr val="tx2"/>
                </a:solidFill>
                <a:latin typeface="+mn-lt"/>
                <a:hlinkClick r:id="rId6"/>
              </a:rPr>
              <a:t>Southern Carpathians</a:t>
            </a:r>
            <a:r>
              <a:rPr lang="en-US" sz="1600" dirty="0">
                <a:solidFill>
                  <a:schemeClr val="tx2"/>
                </a:solidFill>
                <a:latin typeface="+mn-lt"/>
              </a:rPr>
              <a:t> of </a:t>
            </a:r>
            <a:r>
              <a:rPr lang="en-US" sz="1600" dirty="0">
                <a:solidFill>
                  <a:schemeClr val="tx2"/>
                </a:solidFill>
                <a:latin typeface="+mn-lt"/>
                <a:hlinkClick r:id="rId7"/>
              </a:rPr>
              <a:t>Romania</a:t>
            </a:r>
            <a:r>
              <a:rPr lang="en-US" sz="1600" dirty="0">
                <a:solidFill>
                  <a:schemeClr val="tx2"/>
                </a:solidFill>
                <a:latin typeface="+mn-lt"/>
              </a:rPr>
              <a:t>, is one of the </a:t>
            </a:r>
            <a:r>
              <a:rPr lang="en-US" sz="1600" dirty="0">
                <a:solidFill>
                  <a:schemeClr val="tx2"/>
                </a:solidFill>
                <a:latin typeface="+mn-lt"/>
                <a:hlinkClick r:id="rId8"/>
              </a:rPr>
              <a:t>highest</a:t>
            </a:r>
            <a:r>
              <a:rPr lang="en-US" sz="1600" dirty="0">
                <a:solidFill>
                  <a:schemeClr val="tx2"/>
                </a:solidFill>
                <a:latin typeface="+mn-lt"/>
              </a:rPr>
              <a:t> roads of the </a:t>
            </a:r>
            <a:r>
              <a:rPr lang="en-US" sz="1600" dirty="0">
                <a:solidFill>
                  <a:schemeClr val="tx2"/>
                </a:solidFill>
                <a:latin typeface="+mn-lt"/>
                <a:hlinkClick r:id="rId9"/>
              </a:rPr>
              <a:t>Carpathian Mountains</a:t>
            </a:r>
            <a:r>
              <a:rPr lang="en-US" sz="1600" dirty="0">
                <a:solidFill>
                  <a:schemeClr val="tx2"/>
                </a:solidFill>
                <a:latin typeface="+mn-lt"/>
              </a:rPr>
              <a:t>. It connects </a:t>
            </a:r>
            <a:r>
              <a:rPr lang="en-US" sz="1600" dirty="0" err="1">
                <a:solidFill>
                  <a:schemeClr val="tx2"/>
                </a:solidFill>
                <a:latin typeface="+mn-lt"/>
                <a:hlinkClick r:id="rId10"/>
              </a:rPr>
              <a:t>Novaci</a:t>
            </a:r>
            <a:r>
              <a:rPr lang="en-US" sz="1600" dirty="0">
                <a:solidFill>
                  <a:schemeClr val="tx2"/>
                </a:solidFill>
                <a:latin typeface="+mn-lt"/>
              </a:rPr>
              <a:t>, south of </a:t>
            </a:r>
            <a:r>
              <a:rPr lang="en-US" sz="1600" dirty="0" err="1">
                <a:solidFill>
                  <a:schemeClr val="tx2"/>
                </a:solidFill>
                <a:latin typeface="+mn-lt"/>
                <a:hlinkClick r:id="rId11"/>
              </a:rPr>
              <a:t>Parâng</a:t>
            </a:r>
            <a:r>
              <a:rPr lang="en-US" sz="1600" dirty="0">
                <a:solidFill>
                  <a:schemeClr val="tx2"/>
                </a:solidFill>
                <a:latin typeface="+mn-lt"/>
                <a:hlinkClick r:id="rId11"/>
              </a:rPr>
              <a:t> Mountains</a:t>
            </a:r>
            <a:r>
              <a:rPr lang="en-US" sz="1600" dirty="0">
                <a:solidFill>
                  <a:schemeClr val="tx2"/>
                </a:solidFill>
                <a:latin typeface="+mn-lt"/>
              </a:rPr>
              <a:t>, to </a:t>
            </a:r>
            <a:r>
              <a:rPr lang="en-US" sz="1600" dirty="0" err="1">
                <a:solidFill>
                  <a:schemeClr val="tx2"/>
                </a:solidFill>
                <a:latin typeface="+mn-lt"/>
                <a:hlinkClick r:id="rId12"/>
              </a:rPr>
              <a:t>Sebeş</a:t>
            </a:r>
            <a:r>
              <a:rPr lang="en-US" sz="1600" dirty="0">
                <a:solidFill>
                  <a:schemeClr val="tx2"/>
                </a:solidFill>
                <a:latin typeface="+mn-lt"/>
              </a:rPr>
              <a:t> in the north. </a:t>
            </a:r>
          </a:p>
          <a:p>
            <a:pPr marL="383540" indent="-383540" defTabSz="914400" fontAlgn="auto">
              <a:lnSpc>
                <a:spcPct val="94000"/>
              </a:lnSpc>
              <a:spcBef>
                <a:spcPts val="0"/>
              </a:spcBef>
              <a:spcAft>
                <a:spcPts val="200"/>
              </a:spcAft>
              <a:buFont typeface="Franklin Gothic Book" panose="020B0503020102020204" pitchFamily="34" charset="0"/>
              <a:buNone/>
              <a:defRPr/>
            </a:pPr>
            <a:r>
              <a:rPr lang="en-US" sz="1600" dirty="0">
                <a:solidFill>
                  <a:schemeClr val="tx2"/>
                </a:solidFill>
                <a:latin typeface="+mn-lt"/>
              </a:rPr>
              <a:t>The road was built under </a:t>
            </a:r>
            <a:r>
              <a:rPr lang="en-US" sz="1600" dirty="0">
                <a:solidFill>
                  <a:schemeClr val="tx2"/>
                </a:solidFill>
                <a:latin typeface="+mn-lt"/>
                <a:hlinkClick r:id="rId13"/>
              </a:rPr>
              <a:t>King Carol II</a:t>
            </a:r>
            <a:r>
              <a:rPr lang="en-US" sz="1600" dirty="0">
                <a:solidFill>
                  <a:schemeClr val="tx2"/>
                </a:solidFill>
                <a:latin typeface="+mn-lt"/>
              </a:rPr>
              <a:t> over an old </a:t>
            </a:r>
            <a:r>
              <a:rPr lang="en-US" sz="1600" dirty="0">
                <a:solidFill>
                  <a:schemeClr val="tx2"/>
                </a:solidFill>
                <a:latin typeface="+mn-lt"/>
                <a:hlinkClick r:id="rId14"/>
              </a:rPr>
              <a:t>Roman</a:t>
            </a:r>
            <a:r>
              <a:rPr lang="en-US" sz="1600" dirty="0">
                <a:solidFill>
                  <a:schemeClr val="tx2"/>
                </a:solidFill>
                <a:latin typeface="+mn-lt"/>
              </a:rPr>
              <a:t> road and consolidated during </a:t>
            </a:r>
            <a:r>
              <a:rPr lang="en-US" sz="1600" dirty="0">
                <a:solidFill>
                  <a:schemeClr val="tx2"/>
                </a:solidFill>
                <a:latin typeface="+mn-lt"/>
                <a:hlinkClick r:id="rId15"/>
              </a:rPr>
              <a:t>World War II</a:t>
            </a:r>
            <a:r>
              <a:rPr lang="en-US" sz="1600" dirty="0">
                <a:solidFill>
                  <a:schemeClr val="tx2"/>
                </a:solidFill>
                <a:latin typeface="+mn-lt"/>
              </a:rPr>
              <a:t> by </a:t>
            </a:r>
            <a:r>
              <a:rPr lang="en-US" sz="1600" dirty="0">
                <a:solidFill>
                  <a:schemeClr val="tx2"/>
                </a:solidFill>
                <a:latin typeface="+mn-lt"/>
                <a:hlinkClick r:id="rId16"/>
              </a:rPr>
              <a:t>German troops</a:t>
            </a:r>
            <a:r>
              <a:rPr lang="en-US" sz="1600" dirty="0">
                <a:solidFill>
                  <a:schemeClr val="tx2"/>
                </a:solidFill>
                <a:latin typeface="+mn-lt"/>
              </a:rPr>
              <a:t>. Also a story has it that </a:t>
            </a:r>
            <a:r>
              <a:rPr lang="en-US" sz="1600" dirty="0">
                <a:solidFill>
                  <a:schemeClr val="tx2"/>
                </a:solidFill>
                <a:latin typeface="+mn-lt"/>
                <a:hlinkClick r:id="rId17"/>
              </a:rPr>
              <a:t>Nicolae </a:t>
            </a:r>
            <a:r>
              <a:rPr lang="en-US" sz="1600" dirty="0" err="1">
                <a:solidFill>
                  <a:schemeClr val="tx2"/>
                </a:solidFill>
                <a:latin typeface="+mn-lt"/>
                <a:hlinkClick r:id="rId17"/>
              </a:rPr>
              <a:t>Ceauşescu</a:t>
            </a:r>
            <a:r>
              <a:rPr lang="en-US" sz="1600" dirty="0">
                <a:solidFill>
                  <a:schemeClr val="tx2"/>
                </a:solidFill>
                <a:latin typeface="+mn-lt"/>
              </a:rPr>
              <a:t> had the </a:t>
            </a:r>
            <a:r>
              <a:rPr lang="en-US" sz="1600" dirty="0" err="1">
                <a:solidFill>
                  <a:schemeClr val="tx2"/>
                </a:solidFill>
                <a:latin typeface="+mn-lt"/>
                <a:hlinkClick r:id="rId18"/>
              </a:rPr>
              <a:t>Transfăgărășan</a:t>
            </a:r>
            <a:r>
              <a:rPr lang="en-US" sz="1600" dirty="0">
                <a:solidFill>
                  <a:schemeClr val="tx2"/>
                </a:solidFill>
                <a:latin typeface="+mn-lt"/>
              </a:rPr>
              <a:t> Road (DN7C) built during the </a:t>
            </a:r>
            <a:r>
              <a:rPr lang="en-US" sz="1600" dirty="0">
                <a:solidFill>
                  <a:schemeClr val="tx2"/>
                </a:solidFill>
                <a:latin typeface="+mn-lt"/>
                <a:hlinkClick r:id="rId19"/>
              </a:rPr>
              <a:t>communist regime</a:t>
            </a:r>
            <a:r>
              <a:rPr lang="en-US" sz="1600" dirty="0">
                <a:solidFill>
                  <a:schemeClr val="tx2"/>
                </a:solidFill>
                <a:latin typeface="+mn-lt"/>
              </a:rPr>
              <a:t> just to surpass the </a:t>
            </a:r>
            <a:r>
              <a:rPr lang="en-US" sz="1600" dirty="0" err="1">
                <a:solidFill>
                  <a:schemeClr val="tx2"/>
                </a:solidFill>
                <a:latin typeface="+mn-lt"/>
              </a:rPr>
              <a:t>Transalpina</a:t>
            </a:r>
            <a:r>
              <a:rPr lang="en-US" sz="1600" dirty="0">
                <a:solidFill>
                  <a:schemeClr val="tx2"/>
                </a:solidFill>
                <a:latin typeface="+mn-lt"/>
              </a:rPr>
              <a:t>.</a:t>
            </a:r>
            <a:endParaRPr lang="en-US" sz="1600" i="1" dirty="0">
              <a:solidFill>
                <a:schemeClr val="tx2"/>
              </a:solidFill>
              <a:latin typeface="+mn-lt"/>
            </a:endParaRPr>
          </a:p>
          <a:p>
            <a:pPr marL="383540" indent="-383540" defTabSz="914400" fontAlgn="auto">
              <a:lnSpc>
                <a:spcPct val="94000"/>
              </a:lnSpc>
              <a:spcBef>
                <a:spcPts val="0"/>
              </a:spcBef>
              <a:spcAft>
                <a:spcPts val="200"/>
              </a:spcAft>
              <a:buFont typeface="Franklin Gothic Book" panose="020B0503020102020204" pitchFamily="34" charset="0"/>
              <a:buNone/>
              <a:defRPr/>
            </a:pPr>
            <a:endParaRPr lang="en-US" sz="1600" dirty="0">
              <a:solidFill>
                <a:schemeClr val="tx2"/>
              </a:solidFill>
              <a:latin typeface="+mn-lt"/>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84225" y="685800"/>
            <a:ext cx="5794375" cy="1485900"/>
          </a:xfrm>
        </p:spPr>
        <p:txBody>
          <a:bodyPr rtlCol="0">
            <a:normAutofit/>
          </a:bodyPr>
          <a:lstStyle/>
          <a:p>
            <a:pPr fontAlgn="auto">
              <a:spcAft>
                <a:spcPts val="0"/>
              </a:spcAft>
              <a:defRPr/>
            </a:pPr>
            <a:r>
              <a:rPr lang="en-US" dirty="0" err="1">
                <a:ea typeface="+mj-lt"/>
                <a:cs typeface="+mj-lt"/>
              </a:rPr>
              <a:t>Sohodolului</a:t>
            </a:r>
            <a:r>
              <a:rPr lang="en-US" dirty="0">
                <a:ea typeface="+mj-lt"/>
                <a:cs typeface="+mj-lt"/>
              </a:rPr>
              <a:t> </a:t>
            </a:r>
            <a:r>
              <a:rPr lang="ro-RO" dirty="0">
                <a:ea typeface="+mj-lt"/>
                <a:cs typeface="+mj-lt"/>
              </a:rPr>
              <a:t>gorges</a:t>
            </a:r>
            <a:r>
              <a:rPr lang="en-US" dirty="0">
                <a:ea typeface="+mj-lt"/>
                <a:cs typeface="+mj-lt"/>
              </a:rPr>
              <a:t> </a:t>
            </a:r>
            <a:br>
              <a:rPr lang="en-US" dirty="0"/>
            </a:br>
            <a:endParaRPr lang="en-US" dirty="0"/>
          </a:p>
        </p:txBody>
      </p:sp>
      <p:pic>
        <p:nvPicPr>
          <p:cNvPr id="12" name="Picture 12" descr="A tree with a mountain in the background&#10;&#10;Description generated with very high confidence"/>
          <p:cNvPicPr>
            <a:picLocks noChangeAspect="1"/>
          </p:cNvPicPr>
          <p:nvPr/>
        </p:nvPicPr>
        <p:blipFill>
          <a:blip r:embed="rId2"/>
          <a:srcRect r="244" b="-2"/>
          <a:stretch>
            <a:fillRect/>
          </a:stretch>
        </p:blipFill>
        <p:spPr bwMode="auto">
          <a:xfrm>
            <a:off x="7612063" y="0"/>
            <a:ext cx="4579937" cy="3438525"/>
          </a:xfrm>
          <a:prstGeom prst="rect">
            <a:avLst/>
          </a:prstGeom>
          <a:noFill/>
          <a:ln w="9525">
            <a:noFill/>
            <a:miter lim="800000"/>
            <a:headEnd/>
            <a:tailEnd/>
          </a:ln>
        </p:spPr>
      </p:pic>
      <p:sp>
        <p:nvSpPr>
          <p:cNvPr id="15" name="Rectangle 18"/>
          <p:cNvSpPr>
            <a:spLocks noGrp="1" noRot="1" noChangeAspect="1" noMove="1" noResize="1" noEditPoints="1" noAdjustHandles="1" noChangeArrowheads="1" noChangeShapeType="1" noTextEdit="1"/>
          </p:cNvSpPr>
          <p:nvPr/>
        </p:nvSpPr>
        <p:spPr>
          <a:xfrm>
            <a:off x="7383463"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10" descr="A rocky mountain&#10;&#10;Description generated with very high confidence"/>
          <p:cNvPicPr>
            <a:picLocks noChangeAspect="1"/>
          </p:cNvPicPr>
          <p:nvPr/>
        </p:nvPicPr>
        <p:blipFill>
          <a:blip r:embed="rId3"/>
          <a:srcRect l="2197" r="-3" b="-3"/>
          <a:stretch>
            <a:fillRect/>
          </a:stretch>
        </p:blipFill>
        <p:spPr bwMode="auto">
          <a:xfrm>
            <a:off x="7612063" y="3438525"/>
            <a:ext cx="4579937" cy="3429000"/>
          </a:xfrm>
          <a:prstGeom prst="rect">
            <a:avLst/>
          </a:prstGeom>
          <a:noFill/>
          <a:ln w="9525">
            <a:noFill/>
            <a:miter lim="800000"/>
            <a:headEnd/>
            <a:tailEnd/>
          </a:ln>
        </p:spPr>
      </p:pic>
      <p:graphicFrame>
        <p:nvGraphicFramePr>
          <p:cNvPr id="5" name="Content Placeholder 2"/>
          <p:cNvGraphicFramePr>
            <a:graphicFrameLocks noGrp="1"/>
          </p:cNvGraphicFramePr>
          <p:nvPr>
            <p:ph idx="1"/>
            <p:extLst>
              <p:ext uri="{D42A27DB-BD31-4B8C-83A1-F6EECF244321}">
                <p14:modId xmlns:p14="http://schemas.microsoft.com/office/powerpoint/2010/main" val="1738736516"/>
              </p:ext>
            </p:extLst>
          </p:nvPr>
        </p:nvGraphicFramePr>
        <p:xfrm>
          <a:off x="11133" y="1656995"/>
          <a:ext cx="7112758" cy="49348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12"/>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100638" y="685800"/>
            <a:ext cx="6176962" cy="1485900"/>
          </a:xfrm>
        </p:spPr>
        <p:txBody>
          <a:bodyPr>
            <a:normAutofit/>
          </a:bodyPr>
          <a:lstStyle/>
          <a:p>
            <a:r>
              <a:rPr lang="en-US">
                <a:ea typeface="Franklin Gothic Book"/>
                <a:cs typeface="Franklin Gothic Book"/>
              </a:rPr>
              <a:t>Muierilor(Women)Cave</a:t>
            </a:r>
            <a:endParaRPr lang="en-US"/>
          </a:p>
        </p:txBody>
      </p:sp>
      <p:pic>
        <p:nvPicPr>
          <p:cNvPr id="4" name="Picture 4" descr="A picture containing nature, cave&#10;&#10;Description generated with high confidence"/>
          <p:cNvPicPr>
            <a:picLocks noChangeAspect="1"/>
          </p:cNvPicPr>
          <p:nvPr/>
        </p:nvPicPr>
        <p:blipFill>
          <a:blip r:embed="rId2"/>
          <a:srcRect/>
          <a:stretch>
            <a:fillRect/>
          </a:stretch>
        </p:blipFill>
        <p:spPr bwMode="auto">
          <a:xfrm>
            <a:off x="849313" y="642938"/>
            <a:ext cx="2901950" cy="1751012"/>
          </a:xfrm>
          <a:prstGeom prst="rect">
            <a:avLst/>
          </a:prstGeom>
          <a:noFill/>
          <a:ln w="9525">
            <a:noFill/>
            <a:miter lim="800000"/>
            <a:headEnd/>
            <a:tailEnd/>
          </a:ln>
        </p:spPr>
      </p:pic>
      <p:pic>
        <p:nvPicPr>
          <p:cNvPr id="6" name="Picture 6" descr="A picture containing nature, animal&#10;&#10;Description generated with high confidence"/>
          <p:cNvPicPr>
            <a:picLocks noChangeAspect="1"/>
          </p:cNvPicPr>
          <p:nvPr/>
        </p:nvPicPr>
        <p:blipFill>
          <a:blip r:embed="rId3"/>
          <a:srcRect/>
          <a:stretch>
            <a:fillRect/>
          </a:stretch>
        </p:blipFill>
        <p:spPr bwMode="auto">
          <a:xfrm>
            <a:off x="1011238" y="2554288"/>
            <a:ext cx="2624137" cy="1749425"/>
          </a:xfrm>
          <a:prstGeom prst="rect">
            <a:avLst/>
          </a:prstGeom>
          <a:noFill/>
          <a:ln w="9525">
            <a:noFill/>
            <a:miter lim="800000"/>
            <a:headEnd/>
            <a:tailEnd/>
          </a:ln>
        </p:spPr>
      </p:pic>
      <p:pic>
        <p:nvPicPr>
          <p:cNvPr id="8" name="Picture 8" descr="A close up of a rock&#10;&#10;Description generated with very high confidence"/>
          <p:cNvPicPr>
            <a:picLocks noChangeAspect="1"/>
          </p:cNvPicPr>
          <p:nvPr/>
        </p:nvPicPr>
        <p:blipFill>
          <a:blip r:embed="rId4"/>
          <a:srcRect/>
          <a:stretch>
            <a:fillRect/>
          </a:stretch>
        </p:blipFill>
        <p:spPr bwMode="auto">
          <a:xfrm>
            <a:off x="1001713" y="4464050"/>
            <a:ext cx="2643187" cy="1751013"/>
          </a:xfrm>
          <a:prstGeom prst="rect">
            <a:avLst/>
          </a:prstGeom>
          <a:noFill/>
          <a:ln w="9525">
            <a:noFill/>
            <a:miter lim="800000"/>
            <a:headEnd/>
            <a:tailEnd/>
          </a:ln>
        </p:spPr>
      </p:pic>
      <p:sp>
        <p:nvSpPr>
          <p:cNvPr id="11" name="Rectangle 14"/>
          <p:cNvSpPr>
            <a:spLocks noGrp="1" noRot="1" noChangeAspect="1" noMove="1" noResize="1" noEditPoints="1" noAdjustHandles="1" noChangeArrowheads="1" noChangeShapeType="1" noTextEdit="1"/>
          </p:cNvSpPr>
          <p:nvPr/>
        </p:nvSpPr>
        <p:spPr>
          <a:xfrm>
            <a:off x="4373563"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100638" y="2286000"/>
            <a:ext cx="6176962" cy="3581400"/>
          </a:xfrm>
        </p:spPr>
        <p:txBody>
          <a:bodyPr>
            <a:normAutofit/>
          </a:bodyPr>
          <a:lstStyle/>
          <a:p>
            <a:r>
              <a:rPr lang="en-US">
                <a:ea typeface="Franklin Gothic Book"/>
                <a:cs typeface="Franklin Gothic Book"/>
              </a:rPr>
              <a:t> Muierilor Cave is located in Baia de Fier, Gorj County, on the territory of the Getic depression of Oltenia. The cave was carved into Mesozoic calcharele on the southern edge of the Parâng massif by Galbenul River. With a very rich history, the cave in ancient times shelled during the wars, when men went to fights, many children and women, from where they were named. It is the first electrified cave in Romania. </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12"/>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84225" y="685800"/>
            <a:ext cx="5794375" cy="1485900"/>
          </a:xfrm>
        </p:spPr>
        <p:txBody>
          <a:bodyPr rtlCol="0">
            <a:normAutofit/>
          </a:bodyPr>
          <a:lstStyle/>
          <a:p>
            <a:pPr fontAlgn="auto">
              <a:spcAft>
                <a:spcPts val="0"/>
              </a:spcAft>
              <a:defRPr/>
            </a:pPr>
            <a:r>
              <a:rPr lang="en-US" err="1">
                <a:ea typeface="+mj-lt"/>
                <a:cs typeface="+mj-lt"/>
              </a:rPr>
              <a:t>Tismana</a:t>
            </a:r>
            <a:r>
              <a:rPr lang="en-US">
                <a:ea typeface="+mj-lt"/>
                <a:cs typeface="+mj-lt"/>
              </a:rPr>
              <a:t> Monastery </a:t>
            </a:r>
          </a:p>
        </p:txBody>
      </p:sp>
      <p:sp>
        <p:nvSpPr>
          <p:cNvPr id="3" name="Content Placeholder 2"/>
          <p:cNvSpPr>
            <a:spLocks noGrp="1"/>
          </p:cNvSpPr>
          <p:nvPr>
            <p:ph idx="1"/>
          </p:nvPr>
        </p:nvSpPr>
        <p:spPr>
          <a:xfrm>
            <a:off x="784225" y="2286000"/>
            <a:ext cx="5794375" cy="3581400"/>
          </a:xfrm>
        </p:spPr>
        <p:txBody>
          <a:bodyPr rtlCol="0">
            <a:noAutofit/>
          </a:bodyPr>
          <a:lstStyle/>
          <a:p>
            <a:pPr marL="383540" indent="-383540" fontAlgn="auto">
              <a:buFont typeface="Franklin Gothic Book" panose="020B0503020102020204" pitchFamily="34" charset="0"/>
              <a:buChar char="■"/>
              <a:defRPr/>
            </a:pPr>
            <a:r>
              <a:rPr lang="en-US" sz="1800" dirty="0" err="1">
                <a:ea typeface="+mn-lt"/>
                <a:cs typeface="+mn-lt"/>
              </a:rPr>
              <a:t>Tismana</a:t>
            </a:r>
            <a:r>
              <a:rPr lang="en-US" sz="1800" dirty="0">
                <a:ea typeface="+mn-lt"/>
                <a:cs typeface="+mn-lt"/>
              </a:rPr>
              <a:t> Monastery is placed on a cliff top, on Mount </a:t>
            </a:r>
            <a:r>
              <a:rPr lang="en-US" sz="1800" dirty="0" err="1">
                <a:ea typeface="+mn-lt"/>
                <a:cs typeface="+mn-lt"/>
              </a:rPr>
              <a:t>Stârmina</a:t>
            </a:r>
            <a:r>
              <a:rPr lang="en-US" sz="1800" dirty="0">
                <a:ea typeface="+mn-lt"/>
                <a:cs typeface="+mn-lt"/>
              </a:rPr>
              <a:t>, surrounded by wooded and rocky heights, near the mouth of the Cave of St. </a:t>
            </a:r>
            <a:r>
              <a:rPr lang="en-US" sz="1800" dirty="0" err="1">
                <a:ea typeface="+mn-lt"/>
                <a:cs typeface="+mn-lt"/>
              </a:rPr>
              <a:t>Nicodim</a:t>
            </a:r>
            <a:r>
              <a:rPr lang="en-US" sz="1800" dirty="0">
                <a:ea typeface="+mn-lt"/>
                <a:cs typeface="+mn-lt"/>
              </a:rPr>
              <a:t> and from under whose walls the water springs, rolling in the waterfall, with a fall of approx. 40 m in the </a:t>
            </a:r>
            <a:r>
              <a:rPr lang="en-US" sz="1800" dirty="0" err="1">
                <a:ea typeface="+mn-lt"/>
                <a:cs typeface="+mn-lt"/>
              </a:rPr>
              <a:t>Tismana</a:t>
            </a:r>
            <a:r>
              <a:rPr lang="en-US" sz="1800" dirty="0">
                <a:ea typeface="+mn-lt"/>
                <a:cs typeface="+mn-lt"/>
              </a:rPr>
              <a:t> River .</a:t>
            </a:r>
          </a:p>
        </p:txBody>
      </p:sp>
      <p:sp>
        <p:nvSpPr>
          <p:cNvPr id="11" name="Rectangle 14"/>
          <p:cNvSpPr>
            <a:spLocks noGrp="1" noRot="1" noChangeAspect="1" noMove="1" noResize="1" noEditPoints="1" noAdjustHandles="1" noChangeArrowheads="1" noChangeShapeType="1" noTextEdit="1"/>
          </p:cNvSpPr>
          <p:nvPr/>
        </p:nvSpPr>
        <p:spPr>
          <a:xfrm>
            <a:off x="7383463"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6" descr="A castle on a hill&#10;&#10;Description generated with very high confidence"/>
          <p:cNvPicPr>
            <a:picLocks noChangeAspect="1"/>
          </p:cNvPicPr>
          <p:nvPr/>
        </p:nvPicPr>
        <p:blipFill>
          <a:blip r:embed="rId2"/>
          <a:srcRect/>
          <a:stretch>
            <a:fillRect/>
          </a:stretch>
        </p:blipFill>
        <p:spPr bwMode="auto">
          <a:xfrm>
            <a:off x="8367713" y="642938"/>
            <a:ext cx="2903537" cy="1751012"/>
          </a:xfrm>
          <a:prstGeom prst="rect">
            <a:avLst/>
          </a:prstGeom>
          <a:noFill/>
          <a:ln w="9525">
            <a:noFill/>
            <a:miter lim="800000"/>
            <a:headEnd/>
            <a:tailEnd/>
          </a:ln>
        </p:spPr>
      </p:pic>
      <p:pic>
        <p:nvPicPr>
          <p:cNvPr id="8" name="Picture 8" descr="A view of a building&#10;&#10;Description generated with very high confidence"/>
          <p:cNvPicPr>
            <a:picLocks noChangeAspect="1"/>
          </p:cNvPicPr>
          <p:nvPr/>
        </p:nvPicPr>
        <p:blipFill>
          <a:blip r:embed="rId3"/>
          <a:srcRect/>
          <a:stretch>
            <a:fillRect/>
          </a:stretch>
        </p:blipFill>
        <p:spPr bwMode="auto">
          <a:xfrm>
            <a:off x="9190038" y="2554288"/>
            <a:ext cx="1304925" cy="1749425"/>
          </a:xfrm>
          <a:prstGeom prst="rect">
            <a:avLst/>
          </a:prstGeom>
          <a:noFill/>
          <a:ln w="9525">
            <a:noFill/>
            <a:miter lim="800000"/>
            <a:headEnd/>
            <a:tailEnd/>
          </a:ln>
        </p:spPr>
      </p:pic>
      <p:pic>
        <p:nvPicPr>
          <p:cNvPr id="4" name="Picture 4" descr="A picture containing mountain, tree, grass, outdoor&#10;&#10;Description generated with very high confidence"/>
          <p:cNvPicPr>
            <a:picLocks noChangeAspect="1"/>
          </p:cNvPicPr>
          <p:nvPr/>
        </p:nvPicPr>
        <p:blipFill>
          <a:blip r:embed="rId4"/>
          <a:srcRect/>
          <a:stretch>
            <a:fillRect/>
          </a:stretch>
        </p:blipFill>
        <p:spPr bwMode="auto">
          <a:xfrm>
            <a:off x="8523288" y="4464050"/>
            <a:ext cx="2638425" cy="1751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100638" y="685800"/>
            <a:ext cx="6176962" cy="1485900"/>
          </a:xfrm>
        </p:spPr>
        <p:txBody>
          <a:bodyPr>
            <a:normAutofit/>
          </a:bodyPr>
          <a:lstStyle/>
          <a:p>
            <a:r>
              <a:rPr lang="en-US">
                <a:ea typeface="Franklin Gothic Book"/>
                <a:cs typeface="Franklin Gothic Book"/>
              </a:rPr>
              <a:t>The Endless Column</a:t>
            </a:r>
            <a:endParaRPr lang="en-US"/>
          </a:p>
        </p:txBody>
      </p:sp>
      <p:pic>
        <p:nvPicPr>
          <p:cNvPr id="4" name="Picture 4" descr="A sunset over a city&#10;&#10;Description generated with high confidence"/>
          <p:cNvPicPr>
            <a:picLocks noChangeAspect="1"/>
          </p:cNvPicPr>
          <p:nvPr/>
        </p:nvPicPr>
        <p:blipFill>
          <a:blip r:embed="rId2"/>
          <a:srcRect/>
          <a:stretch>
            <a:fillRect/>
          </a:stretch>
        </p:blipFill>
        <p:spPr bwMode="auto">
          <a:xfrm>
            <a:off x="635000" y="1157288"/>
            <a:ext cx="3092450" cy="4543425"/>
          </a:xfrm>
          <a:prstGeom prst="rect">
            <a:avLst/>
          </a:prstGeom>
          <a:noFill/>
          <a:ln w="9525">
            <a:noFill/>
            <a:miter lim="800000"/>
            <a:headEnd/>
            <a:tailEnd/>
          </a:ln>
        </p:spPr>
      </p:pic>
      <p:sp>
        <p:nvSpPr>
          <p:cNvPr id="11" name="Rectangle 10"/>
          <p:cNvSpPr>
            <a:spLocks noGrp="1" noRot="1" noChangeAspect="1" noMove="1" noResize="1" noEditPoints="1" noAdjustHandles="1" noChangeArrowheads="1" noChangeShapeType="1" noTextEdit="1"/>
          </p:cNvSpPr>
          <p:nvPr/>
        </p:nvSpPr>
        <p:spPr>
          <a:xfrm>
            <a:off x="4373563"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100638" y="2286000"/>
            <a:ext cx="6176962" cy="3581400"/>
          </a:xfrm>
        </p:spPr>
        <p:txBody>
          <a:bodyPr>
            <a:normAutofit/>
          </a:bodyPr>
          <a:lstStyle/>
          <a:p>
            <a:r>
              <a:rPr lang="en-US" sz="1600" dirty="0">
                <a:ea typeface="Franklin Gothic Book"/>
                <a:cs typeface="Franklin Gothic Book"/>
              </a:rPr>
              <a:t>The Endless Column is a sculpture of the Romanian artist Constantin </a:t>
            </a:r>
            <a:r>
              <a:rPr lang="en-US" sz="1600" dirty="0" err="1">
                <a:ea typeface="Franklin Gothic Book"/>
                <a:cs typeface="Franklin Gothic Book"/>
              </a:rPr>
              <a:t>Brâncusi,and</a:t>
            </a:r>
            <a:r>
              <a:rPr lang="en-US" sz="1600" dirty="0">
                <a:ea typeface="Franklin Gothic Book"/>
                <a:cs typeface="Franklin Gothic Book"/>
              </a:rPr>
              <a:t>  part of the Monumental Ensemble trilogy of </a:t>
            </a:r>
            <a:r>
              <a:rPr lang="en-US" sz="1600" dirty="0" err="1">
                <a:ea typeface="Franklin Gothic Book"/>
                <a:cs typeface="Franklin Gothic Book"/>
              </a:rPr>
              <a:t>Târgu</a:t>
            </a:r>
            <a:r>
              <a:rPr lang="en-US" sz="1600" dirty="0">
                <a:ea typeface="Franklin Gothic Book"/>
                <a:cs typeface="Franklin Gothic Book"/>
              </a:rPr>
              <a:t> Jiu, consisting of the Infinite Column, the Gate of the kiss and the table of silence designed and executed by him. Inaugurated on 27 October 1938, the column has a height of 29.35 meters and consists of 16 overlapping </a:t>
            </a:r>
            <a:r>
              <a:rPr lang="en-US" sz="1600" dirty="0" err="1">
                <a:ea typeface="Franklin Gothic Book"/>
                <a:cs typeface="Franklin Gothic Book"/>
              </a:rPr>
              <a:t>octaedric</a:t>
            </a:r>
            <a:r>
              <a:rPr lang="en-US" sz="1600" dirty="0">
                <a:ea typeface="Franklin Gothic Book"/>
                <a:cs typeface="Franklin Gothic Book"/>
              </a:rPr>
              <a:t> modules, respectively with the lower and upper extremities of half a module.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022350" y="4530725"/>
            <a:ext cx="4913313" cy="1684338"/>
          </a:xfrm>
        </p:spPr>
        <p:txBody>
          <a:bodyPr rtlCol="0">
            <a:normAutofit/>
          </a:bodyPr>
          <a:lstStyle/>
          <a:p>
            <a:pPr fontAlgn="auto">
              <a:spcAft>
                <a:spcPts val="0"/>
              </a:spcAft>
              <a:defRPr/>
            </a:pPr>
            <a:r>
              <a:rPr lang="en-US">
                <a:ea typeface="+mj-lt"/>
                <a:cs typeface="+mj-lt"/>
              </a:rPr>
              <a:t>The Table of Silence</a:t>
            </a:r>
            <a:endParaRPr lang="en-US"/>
          </a:p>
        </p:txBody>
      </p:sp>
      <p:pic>
        <p:nvPicPr>
          <p:cNvPr id="6" name="Picture 6" descr="A picture containing tree, object, outdoor&#10;&#10;Description generated with high confidence"/>
          <p:cNvPicPr>
            <a:picLocks noChangeAspect="1"/>
          </p:cNvPicPr>
          <p:nvPr/>
        </p:nvPicPr>
        <p:blipFill>
          <a:blip r:embed="rId2"/>
          <a:srcRect b="7130"/>
          <a:stretch>
            <a:fillRect/>
          </a:stretch>
        </p:blipFill>
        <p:spPr bwMode="auto">
          <a:xfrm>
            <a:off x="46038" y="0"/>
            <a:ext cx="6049962" cy="3732213"/>
          </a:xfrm>
          <a:prstGeom prst="rect">
            <a:avLst/>
          </a:prstGeom>
          <a:noFill/>
          <a:ln w="9525">
            <a:noFill/>
            <a:miter lim="800000"/>
            <a:headEnd/>
            <a:tailEnd/>
          </a:ln>
        </p:spPr>
      </p:pic>
      <p:pic>
        <p:nvPicPr>
          <p:cNvPr id="4" name="Picture 4" descr="A picture containing tree, ground, outdoor, grass&#10;&#10;Description generated with very high confidence"/>
          <p:cNvPicPr>
            <a:picLocks noChangeAspect="1"/>
          </p:cNvPicPr>
          <p:nvPr/>
        </p:nvPicPr>
        <p:blipFill>
          <a:blip r:embed="rId3"/>
          <a:srcRect r="-2" b="6947"/>
          <a:stretch>
            <a:fillRect/>
          </a:stretch>
        </p:blipFill>
        <p:spPr bwMode="auto">
          <a:xfrm>
            <a:off x="6138863" y="0"/>
            <a:ext cx="6049962" cy="3732213"/>
          </a:xfrm>
          <a:prstGeom prst="rect">
            <a:avLst/>
          </a:prstGeom>
          <a:noFill/>
          <a:ln w="9525">
            <a:noFill/>
            <a:miter lim="800000"/>
            <a:headEnd/>
            <a:tailEnd/>
          </a:ln>
        </p:spPr>
      </p:pic>
      <p:sp>
        <p:nvSpPr>
          <p:cNvPr id="24582" name="Freeform: Shape 12"/>
          <p:cNvSpPr>
            <a:spLocks noGrp="1" noRot="1" noChangeAspect="1" noMove="1" noResize="1" noEditPoints="1" noAdjustHandles="1" noChangeArrowheads="1" noChangeShapeType="1" noTextEdit="1"/>
          </p:cNvSpPr>
          <p:nvPr/>
        </p:nvSpPr>
        <p:spPr bwMode="auto">
          <a:xfrm flipH="1" flipV="1">
            <a:off x="434975" y="4030663"/>
            <a:ext cx="1957388" cy="1103312"/>
          </a:xfrm>
          <a:custGeom>
            <a:avLst/>
            <a:gdLst>
              <a:gd name="T0" fmla="*/ 1957171 w 2017702"/>
              <a:gd name="T1" fmla="*/ 1103687 h 1137821"/>
              <a:gd name="T2" fmla="*/ 392 w 2017702"/>
              <a:gd name="T3" fmla="*/ 1103687 h 1137821"/>
              <a:gd name="T4" fmla="*/ 0 w 2017702"/>
              <a:gd name="T5" fmla="*/ 873210 h 1137821"/>
              <a:gd name="T6" fmla="*/ 1714726 w 2017702"/>
              <a:gd name="T7" fmla="*/ 874000 h 1137821"/>
              <a:gd name="T8" fmla="*/ 1714726 w 2017702"/>
              <a:gd name="T9" fmla="*/ 0 h 1137821"/>
              <a:gd name="T10" fmla="*/ 1957171 w 2017702"/>
              <a:gd name="T11" fmla="*/ 0 h 11378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79999"/>
            </a:schemeClr>
          </a:solidFill>
          <a:ln w="0">
            <a:noFill/>
            <a:prstDash val="solid"/>
            <a:round/>
            <a:headEnd/>
            <a:tailEnd/>
          </a:ln>
        </p:spPr>
        <p:txBody>
          <a:bodyPr/>
          <a:lstStyle/>
          <a:p>
            <a:endParaRPr lang="en-US"/>
          </a:p>
        </p:txBody>
      </p:sp>
      <p:sp>
        <p:nvSpPr>
          <p:cNvPr id="3" name="Content Placeholder 2"/>
          <p:cNvSpPr>
            <a:spLocks noGrp="1"/>
          </p:cNvSpPr>
          <p:nvPr>
            <p:ph idx="1"/>
          </p:nvPr>
        </p:nvSpPr>
        <p:spPr>
          <a:xfrm>
            <a:off x="6253163" y="4292600"/>
            <a:ext cx="4719637" cy="1682750"/>
          </a:xfrm>
        </p:spPr>
        <p:txBody>
          <a:bodyPr rtlCol="0">
            <a:noAutofit/>
          </a:bodyPr>
          <a:lstStyle/>
          <a:p>
            <a:pPr marL="383540" indent="-383540" fontAlgn="auto">
              <a:buFont typeface="Franklin Gothic Book" panose="020B0503020102020204" pitchFamily="34" charset="0"/>
              <a:buChar char="■"/>
              <a:defRPr/>
            </a:pPr>
            <a:r>
              <a:rPr lang="en-US" sz="1600" dirty="0">
                <a:ea typeface="+mn-lt"/>
                <a:cs typeface="+mn-lt"/>
              </a:rPr>
              <a:t>Around The Table of Silence, in 1938, the round hourglass chairs were grouped, two by two, but the artist did not leave them, putting them at equal distance from the table and between them, stressing the imaginary presence of a significant circle.</a:t>
            </a:r>
          </a:p>
          <a:p>
            <a:pPr marL="383540" indent="-383540" fontAlgn="auto">
              <a:buFont typeface="Franklin Gothic Book" panose="020B0503020102020204" pitchFamily="34" charset="0"/>
              <a:buChar char="■"/>
              <a:defRPr/>
            </a:pPr>
            <a:r>
              <a:rPr lang="en-US" sz="1600" dirty="0">
                <a:ea typeface="+mn-lt"/>
                <a:cs typeface="+mn-lt"/>
              </a:rPr>
              <a:t>The table is a symbol of family reunification and meditation</a:t>
            </a:r>
            <a:endParaRPr lang="en-US" sz="1600" dirty="0"/>
          </a:p>
        </p:txBody>
      </p:sp>
      <p:sp>
        <p:nvSpPr>
          <p:cNvPr id="24584" name="Freeform: Shape 14"/>
          <p:cNvSpPr>
            <a:spLocks noGrp="1" noRot="1" noChangeAspect="1" noMove="1" noResize="1" noEditPoints="1" noAdjustHandles="1" noChangeArrowheads="1" noChangeShapeType="1" noTextEdit="1"/>
          </p:cNvSpPr>
          <p:nvPr/>
        </p:nvSpPr>
        <p:spPr bwMode="auto">
          <a:xfrm>
            <a:off x="9796463" y="5311775"/>
            <a:ext cx="2043112" cy="1212850"/>
          </a:xfrm>
          <a:custGeom>
            <a:avLst/>
            <a:gdLst>
              <a:gd name="T0" fmla="*/ 1789279 w 2105428"/>
              <a:gd name="T1" fmla="*/ 0 h 1251016"/>
              <a:gd name="T2" fmla="*/ 2042265 w 2105428"/>
              <a:gd name="T3" fmla="*/ 0 h 1251016"/>
              <a:gd name="T4" fmla="*/ 2042265 w 2105428"/>
              <a:gd name="T5" fmla="*/ 1213486 h 1251016"/>
              <a:gd name="T6" fmla="*/ 408 w 2105428"/>
              <a:gd name="T7" fmla="*/ 1213486 h 1251016"/>
              <a:gd name="T8" fmla="*/ 0 w 2105428"/>
              <a:gd name="T9" fmla="*/ 972989 h 1251016"/>
              <a:gd name="T10" fmla="*/ 1789279 w 2105428"/>
              <a:gd name="T11" fmla="*/ 973813 h 12510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79999"/>
            </a:schemeClr>
          </a:solidFill>
          <a:ln w="0">
            <a:noFill/>
            <a:prstDash val="solid"/>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docProps/app.xml><?xml version="1.0" encoding="utf-8"?>
<Properties xmlns="http://schemas.openxmlformats.org/officeDocument/2006/extended-properties" xmlns:vt="http://schemas.openxmlformats.org/officeDocument/2006/docPropsVTypes">
  <Template/>
  <TotalTime>0</TotalTime>
  <Words>1273</Words>
  <Application>Microsoft Office PowerPoint</Application>
  <PresentationFormat>Ecran lat</PresentationFormat>
  <Paragraphs>54</Paragraphs>
  <Slides>33</Slides>
  <Notes>1</Notes>
  <HiddenSlides>0</HiddenSlides>
  <MMClips>1</MMClips>
  <ScaleCrop>false</ScaleCrop>
  <HeadingPairs>
    <vt:vector size="4" baseType="variant">
      <vt:variant>
        <vt:lpstr>Temă</vt:lpstr>
      </vt:variant>
      <vt:variant>
        <vt:i4>1</vt:i4>
      </vt:variant>
      <vt:variant>
        <vt:lpstr>Titluri diapozitive</vt:lpstr>
      </vt:variant>
      <vt:variant>
        <vt:i4>33</vt:i4>
      </vt:variant>
    </vt:vector>
  </HeadingPairs>
  <TitlesOfParts>
    <vt:vector size="34" baseType="lpstr">
      <vt:lpstr>Crop</vt:lpstr>
      <vt:lpstr>Prezentare PowerPoint</vt:lpstr>
      <vt:lpstr>Gorj</vt:lpstr>
      <vt:lpstr>Rânca</vt:lpstr>
      <vt:lpstr>Transalpina</vt:lpstr>
      <vt:lpstr>Sohodolului gorges  </vt:lpstr>
      <vt:lpstr>Muierilor(Women)Cave</vt:lpstr>
      <vt:lpstr>Tismana Monastery </vt:lpstr>
      <vt:lpstr>The Endless Column</vt:lpstr>
      <vt:lpstr>The Table of Silence</vt:lpstr>
      <vt:lpstr>The Gate of the Kiss</vt:lpstr>
      <vt:lpstr>Polovragi Cave</vt:lpstr>
      <vt:lpstr> JIULUI GORGE NATIONAL PARK</vt:lpstr>
      <vt:lpstr>Prezentare PowerPoint</vt:lpstr>
      <vt:lpstr>Welcome to Rovinari !</vt:lpstr>
      <vt:lpstr>Rovinari City hall </vt:lpstr>
      <vt:lpstr>Rovinari city– The Energy wonder </vt:lpstr>
      <vt:lpstr>Rovinari - the city of lights and tulips, a young city </vt:lpstr>
      <vt:lpstr>Rovinari – A green and clean town!</vt:lpstr>
      <vt:lpstr>“ Sf. Ioan Botezătorul “Wooden Church</vt:lpstr>
      <vt:lpstr>WELCOME TO OUR SCHOOL!</vt:lpstr>
      <vt:lpstr>GHEORGHE TATARESCU COLLEGE</vt:lpstr>
      <vt:lpstr>Prezentare PowerPoint</vt:lpstr>
      <vt:lpstr>Prezentare PowerPoint</vt:lpstr>
      <vt:lpstr>Prezentare PowerPoint</vt:lpstr>
      <vt:lpstr>Prezentare PowerPoint</vt:lpstr>
      <vt:lpstr>SCHOOL ACTIVITIES </vt:lpstr>
      <vt:lpstr>Prezentare PowerPoint</vt:lpstr>
      <vt:lpstr>Prezentare PowerPoint</vt:lpstr>
      <vt:lpstr>Prezentare PowerPoint</vt:lpstr>
      <vt:lpstr>SPORTS ACTIVITIES</vt:lpstr>
      <vt:lpstr>Prezentare PowerPoint</vt:lpstr>
      <vt:lpstr>Prezentare PowerPoint</vt:lpstr>
      <vt:lpstr>This material was made by  the Romanian project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lacramioara.suvar07@gmail.com</cp:lastModifiedBy>
  <cp:revision>4</cp:revision>
  <dcterms:created xsi:type="dcterms:W3CDTF">2019-05-14T19:49:36Z</dcterms:created>
  <dcterms:modified xsi:type="dcterms:W3CDTF">2023-10-19T16:45:11Z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KeyPoints">
    <vt:lpwstr/>
  </property>
</Properties>
</file>