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oto Sans" panose="020B050204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RhbxkJPVsaUjlKbu+XcuRcILv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2e4b0e0df5_1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22e4b0e0df5_1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22e4b0e0df5_1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e4b0e0df5_1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22e4b0e0df5_1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22e4b0e0df5_1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2e4b0e0df5_1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2e4b0e0df5_1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22e4b0e0df5_1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g22e4b0e0df5_1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22e4b0e0df5_1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22e4b0e0df5_1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2e4b0e0df5_1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g22e4b0e0df5_1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2e4b0e0df5_1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2e4b0e0df5_1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22e4b0e0df5_1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2e4b0e0df5_1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2e4b0e0df5_1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22e4b0e0df5_1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22e4b0e0df5_1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2e4b0e0df5_1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2e4b0e0df5_1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2e4b0e0df5_1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22e4b0e0df5_1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22e4b0e0df5_1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2e4b0e0df5_1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g22e4b0e0df5_1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2e4b0e0df5_1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22e4b0e0df5_1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g22e4b0e0df5_1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g22e4b0e0df5_1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22e4b0e0df5_1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2e4b0e0df5_1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22e4b0e0df5_1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2e4b0e0df5_1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22e4b0e0df5_1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22e4b0e0df5_1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de/smili-smiley-smiliy-daumen-runter-3898008/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da/illustrations/smiley-bange-overrasket-angst-chok-1958283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atisfyingretirement.blogspot.com/2020/09/living-without.html" TargetMode="External"/><Relationship Id="rId5" Type="http://schemas.openxmlformats.org/officeDocument/2006/relationships/image" Target="../media/image56.jpg"/><Relationship Id="rId4" Type="http://schemas.openxmlformats.org/officeDocument/2006/relationships/hyperlink" Target="https://digitalculturist.com/stop-saying-technology-is-causing-social-isolation-1e004de63a5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uncanstephen.net/tag/health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knowlaw.in/index.php/2021/06/01/cyberbullying-deleterious-effect-advancement-technology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nuelgross.blogspot.com/2017/09/7-tipos-de-personas-que-comparten.html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ebonheurestpossible.org/position-assise/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" descr="Grafico delle risposte di Moduli. Titolo della domanda: GENDER. Numero di risposte: 104 risposte." title="GENDER"/>
          <p:cNvPicPr preferRelativeResize="0"/>
          <p:nvPr/>
        </p:nvPicPr>
        <p:blipFill rotWithShape="1">
          <a:blip r:embed="rId3">
            <a:alphaModFix/>
          </a:blip>
          <a:srcRect r="-938" b="-2333"/>
          <a:stretch/>
        </p:blipFill>
        <p:spPr>
          <a:xfrm>
            <a:off x="4584000" y="3337038"/>
            <a:ext cx="7395999" cy="31558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100" y="3621900"/>
            <a:ext cx="1882125" cy="23239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1181100" y="838200"/>
            <a:ext cx="9506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7" name="Google Shape;67;p2"/>
          <p:cNvSpPr txBox="1"/>
          <p:nvPr/>
        </p:nvSpPr>
        <p:spPr>
          <a:xfrm>
            <a:off x="990600" y="530100"/>
            <a:ext cx="6686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/>
              <a:t>OUR SCHOOL CONTRIBUTION</a:t>
            </a:r>
            <a:endParaRPr sz="3900" b="1"/>
          </a:p>
        </p:txBody>
      </p:sp>
      <p:sp>
        <p:nvSpPr>
          <p:cNvPr id="68" name="Google Shape;68;p2"/>
          <p:cNvSpPr/>
          <p:nvPr/>
        </p:nvSpPr>
        <p:spPr>
          <a:xfrm>
            <a:off x="9425250" y="4523125"/>
            <a:ext cx="324300" cy="12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0598" y="282450"/>
            <a:ext cx="5009404" cy="28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99875" y="4064750"/>
            <a:ext cx="775050" cy="6502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71;p2"/>
          <p:cNvSpPr txBox="1"/>
          <p:nvPr/>
        </p:nvSpPr>
        <p:spPr>
          <a:xfrm rot="-5400000">
            <a:off x="8321700" y="4251625"/>
            <a:ext cx="950100" cy="6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 txBox="1"/>
          <p:nvPr/>
        </p:nvSpPr>
        <p:spPr>
          <a:xfrm>
            <a:off x="9160625" y="4714875"/>
            <a:ext cx="588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9253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IS IT A WAY OF ESCAPE?</a:t>
            </a:r>
            <a:endParaRPr b="1"/>
          </a:p>
        </p:txBody>
      </p:sp>
      <p:sp>
        <p:nvSpPr>
          <p:cNvPr id="148" name="Google Shape;14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49" name="Google Shape;149;p10" descr="Grafico delle risposte di Moduli. Titolo della domanda:  &#10;&#10;8.      Are you using the Internet/Smartphone as a way of escaping from problems or relieving a bad mood, (e.g., boredom, frustration, anxiety or depression)?. Numero di risposte: 104 risposte." title=" &#10;&#10;8.      Are you using the Internet/Smartphone as a way of escaping from problems or relieving a bad mood, (e.g., boredom, frustration, anxiety or depression)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218" y="2886113"/>
            <a:ext cx="7650248" cy="348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2050" y="188846"/>
            <a:ext cx="4481757" cy="252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0597" y="3249636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465675" y="255375"/>
            <a:ext cx="7023696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LOSING CONTROL OVER TIME</a:t>
            </a:r>
            <a:endParaRPr sz="4400" b="1" dirty="0"/>
          </a:p>
        </p:txBody>
      </p:sp>
      <p:sp>
        <p:nvSpPr>
          <p:cNvPr id="157" name="Google Shape;15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58" name="Google Shape;158;p11" descr="Grafico delle risposte di Moduli. Titolo della domanda: 9.      How often do you find that you stay online longer than you had intended?. Numero di risposte: 104 risposte." title="9.      How often do you find that you stay online longer than you had intended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356" y="2689812"/>
            <a:ext cx="6681590" cy="318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67" y="2951777"/>
            <a:ext cx="4082683" cy="265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0CCC88-8E56-448D-ECA4-F24DB2B7A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16873" y="260615"/>
            <a:ext cx="2333414" cy="18584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>
            <a:spLocks noGrp="1"/>
          </p:cNvSpPr>
          <p:nvPr>
            <p:ph type="title"/>
          </p:nvPr>
        </p:nvSpPr>
        <p:spPr>
          <a:xfrm>
            <a:off x="747025" y="560000"/>
            <a:ext cx="55638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LACK OF SLEEP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65" name="Google Shape;1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66" name="Google Shape;166;p12" descr="Grafico delle risposte di Moduli. Titolo della domanda: 10.      How often do you lose sleep due to being online?. Numero di risposte: 104 risposte." title="10.      How often do you lose sleep due to being online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50" y="2942475"/>
            <a:ext cx="6093302" cy="376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200" y="0"/>
            <a:ext cx="4987150" cy="33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8425" y="3624200"/>
            <a:ext cx="2242376" cy="224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5234700" y="255700"/>
            <a:ext cx="6475200" cy="229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500" b="1" dirty="0"/>
              <a:t>CHOICES AND CONSEQUENCES: IN or OUT?</a:t>
            </a:r>
            <a:endParaRPr sz="4500" b="1" dirty="0"/>
          </a:p>
        </p:txBody>
      </p:sp>
      <p:sp>
        <p:nvSpPr>
          <p:cNvPr id="174" name="Google Shape;17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75" name="Google Shape;175;p13" descr="Grafico delle risposte di Moduli. Titolo della domanda: 11.      How often do you choose to spend more time online over going out with others?. Numero di risposte: 104 risposte." title="11.      How often do you choose to spend more time online over going out with other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357" y="3034850"/>
            <a:ext cx="7727969" cy="368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450" y="0"/>
            <a:ext cx="3465475" cy="3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500" y="3190984"/>
            <a:ext cx="3465476" cy="3491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1492955" y="353836"/>
            <a:ext cx="57996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THE OFFLINE PROBLEM</a:t>
            </a:r>
            <a:endParaRPr b="1"/>
          </a:p>
        </p:txBody>
      </p:sp>
      <p:sp>
        <p:nvSpPr>
          <p:cNvPr id="183" name="Google Shape;1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84" name="Google Shape;184;p14" descr="Grafico delle risposte di Moduli. Titolo della domanda: 12.    How often do you feel depressed, moody, or nervous when you are off-line, which goes away once you are back online?. Numero di risposte: 104 risposte." title="12.    How often do you feel depressed, moody, or nervous when you are off-line, which goes away once you are back online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287" y="2434688"/>
            <a:ext cx="6871276" cy="34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3112752"/>
            <a:ext cx="3798349" cy="21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98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b="1"/>
              <a:t>ONLINE ADDICTION</a:t>
            </a:r>
            <a:endParaRPr sz="4200" b="1"/>
          </a:p>
        </p:txBody>
      </p:sp>
      <p:sp>
        <p:nvSpPr>
          <p:cNvPr id="191" name="Google Shape;19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92" name="Google Shape;192;p15" descr="Grafico delle risposte di Moduli. Titolo della domanda: 13.     How often do you find yourself saying &quot;just a few more minutes&quot; when online?. Numero di risposte: 104 risposte." title="13.     How often do you find yourself saying &quot;just a few more minutes&quot; when online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550" y="3041500"/>
            <a:ext cx="7714002" cy="367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8800" y="243600"/>
            <a:ext cx="3516047" cy="224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843225"/>
            <a:ext cx="3947750" cy="314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1120425" y="0"/>
            <a:ext cx="52815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PHONE ADDICTION ?</a:t>
            </a:r>
            <a:endParaRPr b="1"/>
          </a:p>
        </p:txBody>
      </p:sp>
      <p:pic>
        <p:nvPicPr>
          <p:cNvPr id="200" name="Google Shape;200;p16" descr="Grafico delle risposte di Moduli. Titolo della domanda: 15.     How often do others in your life complain to you about the amount of time you spend online?&#10;&#10; . Numero di risposte: 81 risposte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58855" y="3061186"/>
            <a:ext cx="7202700" cy="36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202" name="Google Shape;2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781988"/>
            <a:ext cx="3088224" cy="26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9775" y="85925"/>
            <a:ext cx="2700847" cy="2477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348267" y="432883"/>
            <a:ext cx="582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GB" sz="3430" b="1" dirty="0"/>
              <a:t>DOES THE USE OF DEVICES NEGATIVELY AFFECT YOUR STUDY EFFORT??</a:t>
            </a:r>
          </a:p>
        </p:txBody>
      </p:sp>
      <p:sp>
        <p:nvSpPr>
          <p:cNvPr id="209" name="Google Shape;2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210" name="Google Shape;210;p17" descr="Grafico delle risposte di Moduli. Titolo della domanda: 14. How often do your grades or school work suffer because of the amount of time you spend online?. Numero di risposte: 104 risposte." title="14. How often do your grades or school work suffer because of the amount of time you spend online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6047" y="3154700"/>
            <a:ext cx="6807823" cy="347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14" y="2725089"/>
            <a:ext cx="3996384" cy="266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3067" y="152400"/>
            <a:ext cx="4304985" cy="28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337625" y="492369"/>
            <a:ext cx="11032975" cy="568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222222"/>
                </a:solidFill>
                <a:latin typeface="Noto Sans"/>
                <a:ea typeface="Noto Sans"/>
                <a:cs typeface="Noto Sans"/>
                <a:sym typeface="Noto Sans"/>
              </a:rPr>
              <a:t>TO SUM UP</a:t>
            </a:r>
            <a:endParaRPr lang="en-US" sz="3600" b="1" dirty="0">
              <a:solidFill>
                <a:srgbClr val="22222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28600" indent="-228600">
              <a:buSzPts val="2800"/>
            </a:pPr>
            <a:r>
              <a:rPr lang="en-GB" b="1" dirty="0"/>
              <a:t>LOSING TRACK OF TIME</a:t>
            </a:r>
            <a:r>
              <a:rPr lang="en-GB" dirty="0"/>
              <a:t> </a:t>
            </a:r>
          </a:p>
          <a:p>
            <a:pPr marL="228600" indent="-228600">
              <a:buSzPts val="2800"/>
            </a:pPr>
            <a:r>
              <a:rPr lang="en-GB" b="1" dirty="0"/>
              <a:t>TRYING TO HIDE </a:t>
            </a:r>
            <a:r>
              <a:rPr lang="en-GB" dirty="0"/>
              <a:t>TIME SPENT ON SURFING THE NET</a:t>
            </a:r>
            <a:endParaRPr lang="en-US" dirty="0"/>
          </a:p>
          <a:p>
            <a:pPr marL="228600" indent="-228600">
              <a:spcAft>
                <a:spcPts val="1600"/>
              </a:spcAft>
              <a:buSzPts val="2800"/>
            </a:pPr>
            <a:r>
              <a:rPr lang="en-US" dirty="0"/>
              <a:t>USING THE </a:t>
            </a:r>
            <a:r>
              <a:rPr lang="en-US" b="1" dirty="0"/>
              <a:t>INTERNET AS A CURE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 b="1" dirty="0"/>
              <a:t>MORE TIME ONLINE THAN</a:t>
            </a:r>
            <a:r>
              <a:rPr lang="en-US" dirty="0"/>
              <a:t> </a:t>
            </a:r>
            <a:r>
              <a:rPr lang="en-US" b="1" dirty="0"/>
              <a:t>OUT</a:t>
            </a:r>
            <a:r>
              <a:rPr lang="en-US" dirty="0"/>
              <a:t> WITH OTHERS (</a:t>
            </a:r>
            <a:r>
              <a:rPr lang="en-US" b="1" dirty="0"/>
              <a:t>reducing social and healthy life</a:t>
            </a:r>
            <a:r>
              <a:rPr lang="en-US" dirty="0"/>
              <a:t>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 b="1" dirty="0"/>
              <a:t>SLEEPING PROBLEMS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 dirty="0"/>
              <a:t>OTHERS’ </a:t>
            </a:r>
            <a:r>
              <a:rPr lang="en-US" b="1" dirty="0"/>
              <a:t>COMPLAINTS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 b="1" dirty="0"/>
              <a:t>FEEL DEPRESSED </a:t>
            </a:r>
            <a:r>
              <a:rPr lang="en-US" dirty="0"/>
              <a:t>WHEN </a:t>
            </a:r>
            <a:r>
              <a:rPr lang="en-US" b="1" dirty="0"/>
              <a:t>OFFLINE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GB" b="1" dirty="0"/>
              <a:t>NEGATIVE IMPACT ON GRADES AND STUDYING</a:t>
            </a:r>
            <a:endParaRPr lang="en-US"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 dirty="0"/>
              <a:t>(</a:t>
            </a:r>
            <a:r>
              <a:rPr lang="en-US" b="1" dirty="0"/>
              <a:t>MAINLY NEGATIVE ASPECTS)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endParaRPr dirty="0"/>
          </a:p>
        </p:txBody>
      </p:sp>
      <p:sp>
        <p:nvSpPr>
          <p:cNvPr id="219" name="Google Shape;21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0B1C5-A80C-15A2-0A31-BDD7F2F7A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01541" y="3066757"/>
            <a:ext cx="4698694" cy="2723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body" idx="1"/>
          </p:nvPr>
        </p:nvSpPr>
        <p:spPr>
          <a:xfrm>
            <a:off x="787791" y="3615396"/>
            <a:ext cx="4557932" cy="312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LESS MOBILES MORE REAL LIFE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C412-6FB3-E579-BD05-FFE01F434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55214" y="158986"/>
            <a:ext cx="6063176" cy="6699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D238C4-5A6C-4C14-988D-BE6336EBC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3844" y="343772"/>
            <a:ext cx="4616118" cy="3077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6199742" y="2092745"/>
            <a:ext cx="56322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/>
              <a:t>NO.MO.PR.HE SURVEY’S RESULTS</a:t>
            </a:r>
            <a:endParaRPr sz="2000" b="1"/>
          </a:p>
        </p:txBody>
      </p:sp>
      <p:pic>
        <p:nvPicPr>
          <p:cNvPr id="78" name="Google Shape;7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30991"/>
            <a:ext cx="66675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/>
        </p:nvSpPr>
        <p:spPr>
          <a:xfrm>
            <a:off x="5397027" y="1320291"/>
            <a:ext cx="57818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ADDICTION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5099" y="241270"/>
            <a:ext cx="1700931" cy="120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296" y="387043"/>
            <a:ext cx="1341236" cy="120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1434" y="335213"/>
            <a:ext cx="1497138" cy="103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81" y="3128384"/>
            <a:ext cx="4188315" cy="13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34939" y="5109634"/>
            <a:ext cx="1683770" cy="88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F46F16-EAB3-81E8-6CBB-10089E2C87B6}"/>
              </a:ext>
            </a:extLst>
          </p:cNvPr>
          <p:cNvSpPr txBox="1"/>
          <p:nvPr/>
        </p:nvSpPr>
        <p:spPr>
          <a:xfrm>
            <a:off x="562708" y="5598942"/>
            <a:ext cx="197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0FFBF-2F04-8CAD-B16A-D11F3B84DC46}"/>
              </a:ext>
            </a:extLst>
          </p:cNvPr>
          <p:cNvSpPr/>
          <p:nvPr/>
        </p:nvSpPr>
        <p:spPr>
          <a:xfrm>
            <a:off x="754276" y="494318"/>
            <a:ext cx="10860259" cy="5601533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YOU….</a:t>
            </a:r>
          </a:p>
          <a:p>
            <a:pPr algn="ctr"/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DAVIDE BIANCO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FRANCESCO CACCAVALE</a:t>
            </a:r>
          </a:p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FRANCESCO GESUELE  </a:t>
            </a:r>
          </a:p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FRANCESCO MANNA</a:t>
            </a:r>
          </a:p>
          <a:p>
            <a:pPr algn="ctr"/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HOW OFTEN DO YOU LOSE CONTROL?</a:t>
            </a:r>
            <a:endParaRPr b="1" dirty="0"/>
          </a:p>
        </p:txBody>
      </p:sp>
      <p:sp>
        <p:nvSpPr>
          <p:cNvPr id="90" name="Google Shape;9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91" name="Google Shape;91;p3" descr="Grafico delle risposte di Moduli. Titolo della domanda: 1.    When using the Internet, do you sometimes lose track of time and feel surprised when you realise how much time you have spent surfing the web?. Numero di risposte: 104 risposte." title="1.    When using the Internet, do you sometimes lose track of time and feel surprised when you realise how much time you have spent surfing the web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3532500"/>
            <a:ext cx="6407076" cy="2906351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2" name="Google Shape;9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275" y="1617098"/>
            <a:ext cx="2378201" cy="165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3" name="Google Shape;9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9850" y="1320102"/>
            <a:ext cx="1873946" cy="1873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564625" y="383375"/>
            <a:ext cx="689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TIME SPENT ON DEVICES…  Do I try to hide it???</a:t>
            </a:r>
            <a:endParaRPr b="1"/>
          </a:p>
        </p:txBody>
      </p:sp>
      <p:sp>
        <p:nvSpPr>
          <p:cNvPr id="99" name="Google Shape;9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00" name="Google Shape;100;p4" descr="Grafico delle risposte di Moduli. Titolo della domanda: 2.      Have you ever been ashamed of or tried to hide how much time you spend on your internet-connected device?. Numero di risposte: 104 risposte." title="2.      Have you ever been ashamed of or tried to hide how much time you spend on your internet-connected device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945" y="2962414"/>
            <a:ext cx="6553149" cy="333146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pic>
        <p:nvPicPr>
          <p:cNvPr id="101" name="Google Shape;10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900" y="2744975"/>
            <a:ext cx="4815194" cy="36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3824" y="830524"/>
            <a:ext cx="2466400" cy="183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08" name="Google Shape;108;p5" descr="Grafico delle risposte di Moduli. Titolo della domanda: 3.      Have you made repeated efforts to spend less time using your internet-connected device (desktop, smartphone, or tablet) but found it difficult?. Numero di risposte: 104 risposte." title="3.      Have you made repeated efforts to spend less time using your internet-connected device (desktop, smartphone, or tablet) but found it difficult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944" y="2447539"/>
            <a:ext cx="7945364" cy="3432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/>
        </p:nvSpPr>
        <p:spPr>
          <a:xfrm>
            <a:off x="1512800" y="537875"/>
            <a:ext cx="98499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/>
              <a:t>HOW TO SPEND LESS TIME ON THE  INTERNET?</a:t>
            </a:r>
            <a:endParaRPr sz="3700" b="1" dirty="0"/>
          </a:p>
        </p:txBody>
      </p:sp>
      <p:pic>
        <p:nvPicPr>
          <p:cNvPr id="110" name="Google Shape;11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1250" y="2013875"/>
            <a:ext cx="2483449" cy="3183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1978378" y="263525"/>
            <a:ext cx="57207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INTERNET AS A CURE</a:t>
            </a:r>
            <a:endParaRPr b="1" dirty="0"/>
          </a:p>
        </p:txBody>
      </p:sp>
      <p:sp>
        <p:nvSpPr>
          <p:cNvPr id="116" name="Google Shape;11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17" name="Google Shape;117;p6" descr="Grafico delle risposte di Moduli. Titolo della domanda: 4.      Do you use the internet to feel better when you are distressed, depressed or anxious? &#10;. Numero di risposte: 104 risposte." title="4.      Do you use the internet to feel better when you are distressed, depressed or anxious? 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705" y="2491987"/>
            <a:ext cx="8178099" cy="367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300" y="3270306"/>
            <a:ext cx="3387100" cy="263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FFB13E-86AF-C949-52CB-DCF9B9F3E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11298" y="533478"/>
            <a:ext cx="2868096" cy="1520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14888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THE DIFFERENT WAYS TO USE DEVICES</a:t>
            </a:r>
            <a:endParaRPr b="1" dirty="0"/>
          </a:p>
        </p:txBody>
      </p:sp>
      <p:sp>
        <p:nvSpPr>
          <p:cNvPr id="124" name="Google Shape;1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25" name="Google Shape;125;p7" descr="Grafico delle risposte di Moduli. Titolo della domanda:  &#10;&#10;5.      Do you continue to use the internet excessively despite having persistent or recurrent study problems caused by Internet use?. Numero di risposte: 104 risposte." title=" &#10;&#10;5.      Do you continue to use the internet excessively despite having persistent or recurrent study problems caused by Internet use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915" y="986971"/>
            <a:ext cx="6894286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301" y="958421"/>
            <a:ext cx="4704586" cy="31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0D7808-7293-30A3-F319-6F5DF77E3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60284" y="4114800"/>
            <a:ext cx="3657601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76DABA-619C-4EB6-6B64-2F639018AB99}"/>
              </a:ext>
            </a:extLst>
          </p:cNvPr>
          <p:cNvSpPr txBox="1"/>
          <p:nvPr/>
        </p:nvSpPr>
        <p:spPr>
          <a:xfrm>
            <a:off x="6393766" y="4737204"/>
            <a:ext cx="395492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HEALTHY or UNHEALTHY?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420225" y="365124"/>
            <a:ext cx="6474061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b="1" dirty="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ARE YOU GIVING UP YOUR SOCIAL LIFE?</a:t>
            </a:r>
            <a:endParaRPr b="1" dirty="0"/>
          </a:p>
        </p:txBody>
      </p:sp>
      <p:sp>
        <p:nvSpPr>
          <p:cNvPr id="132" name="Google Shape;13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33" name="Google Shape;133;p8" descr="Grafico delle risposte di Moduli. Titolo della domanda:  &#10;&#10;6.      Have you given up important social, occupational, or recreational activities because of your Internet use?. Numero di risposte: 104 risposte." title=" &#10;&#10;6.      Have you given up important social, occupational, or recreational activities because of your Internet use?"/>
          <p:cNvPicPr preferRelativeResize="0"/>
          <p:nvPr/>
        </p:nvPicPr>
        <p:blipFill rotWithShape="1">
          <a:blip r:embed="rId3">
            <a:alphaModFix/>
          </a:blip>
          <a:srcRect l="1140" r="-1139"/>
          <a:stretch/>
        </p:blipFill>
        <p:spPr>
          <a:xfrm>
            <a:off x="101601" y="1944914"/>
            <a:ext cx="7257142" cy="402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1400" y="3681894"/>
            <a:ext cx="2921000" cy="2987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0C626-705A-8EB3-2B84-4FB9EF238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07941" y="188686"/>
            <a:ext cx="4680858" cy="35668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295422" y="365126"/>
            <a:ext cx="5739618" cy="168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EFFORTS TO REDUCE INTERNET USAGE</a:t>
            </a:r>
            <a:endParaRPr dirty="0"/>
          </a:p>
        </p:txBody>
      </p:sp>
      <p:sp>
        <p:nvSpPr>
          <p:cNvPr id="140" name="Google Shape;14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4/15/2023</a:t>
            </a:r>
            <a:endParaRPr/>
          </a:p>
        </p:txBody>
      </p:sp>
      <p:pic>
        <p:nvPicPr>
          <p:cNvPr id="141" name="Google Shape;141;p9" descr="Grafico delle risposte di Moduli. Titolo della domanda:  &#10;&#10;7. Have you had repeated unsuccessful efforts to control, limit, or cut back your Internet or smartphone use?&#10;. Numero di risposte: 104 risposte." title=" &#10;&#10;7. Have you had repeated unsuccessful efforts to control, limit, or cut back your Internet or smartphone use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228" y="2985441"/>
            <a:ext cx="7772401" cy="368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891" y="2234263"/>
            <a:ext cx="3158925" cy="36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A24A7D-5FCC-DAE7-29A6-BF9090989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47913" y="253218"/>
            <a:ext cx="4632960" cy="26060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D0E0E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199</Words>
  <Application>Microsoft Office PowerPoint</Application>
  <PresentationFormat>Widescreen</PresentationFormat>
  <Paragraphs>55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Noto Sans</vt:lpstr>
      <vt:lpstr>Arial</vt:lpstr>
      <vt:lpstr>Simple Light</vt:lpstr>
      <vt:lpstr>PowerPoint Presentation</vt:lpstr>
      <vt:lpstr>NO.MO.PR.HE SURVEY’S RESULTS</vt:lpstr>
      <vt:lpstr>HOW OFTEN DO YOU LOSE CONTROL?</vt:lpstr>
      <vt:lpstr>TIME SPENT ON DEVICES…  Do I try to hide it???</vt:lpstr>
      <vt:lpstr>PowerPoint Presentation</vt:lpstr>
      <vt:lpstr>INTERNET AS A CURE</vt:lpstr>
      <vt:lpstr>THE DIFFERENT WAYS TO USE DEVICES</vt:lpstr>
      <vt:lpstr> ARE YOU GIVING UP YOUR SOCIAL LIFE?</vt:lpstr>
      <vt:lpstr>EFFORTS TO REDUCE INTERNET USAGE</vt:lpstr>
      <vt:lpstr>IS IT A WAY OF ESCAPE?</vt:lpstr>
      <vt:lpstr> LOSING CONTROL OVER TIME</vt:lpstr>
      <vt:lpstr>LACK OF SLEEP </vt:lpstr>
      <vt:lpstr>CHOICES AND CONSEQUENCES: IN or OUT?</vt:lpstr>
      <vt:lpstr>THE OFFLINE PROBLEM</vt:lpstr>
      <vt:lpstr>ONLINE ADDICTION</vt:lpstr>
      <vt:lpstr>PHONE ADDICTION ?</vt:lpstr>
      <vt:lpstr>DOES THE USE OF DEVICES NEGATIVELY AFFECT YOUR STUDY EFFORT??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Bellizzi</dc:creator>
  <cp:lastModifiedBy>Daniela Bellizzi</cp:lastModifiedBy>
  <cp:revision>8</cp:revision>
  <dcterms:created xsi:type="dcterms:W3CDTF">2023-04-14T19:38:45Z</dcterms:created>
  <dcterms:modified xsi:type="dcterms:W3CDTF">2023-04-21T15:34:19Z</dcterms:modified>
</cp:coreProperties>
</file>